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Lst>
  <p:notesMasterIdLst>
    <p:notesMasterId r:id="rId25"/>
  </p:notesMasterIdLst>
  <p:sldIdLst>
    <p:sldId id="256" r:id="rId5"/>
    <p:sldId id="270" r:id="rId6"/>
    <p:sldId id="271" r:id="rId7"/>
    <p:sldId id="273" r:id="rId8"/>
    <p:sldId id="257" r:id="rId9"/>
    <p:sldId id="265" r:id="rId10"/>
    <p:sldId id="260" r:id="rId11"/>
    <p:sldId id="272" r:id="rId12"/>
    <p:sldId id="274" r:id="rId13"/>
    <p:sldId id="275" r:id="rId14"/>
    <p:sldId id="276" r:id="rId15"/>
    <p:sldId id="277" r:id="rId16"/>
    <p:sldId id="278" r:id="rId17"/>
    <p:sldId id="279" r:id="rId18"/>
    <p:sldId id="280" r:id="rId19"/>
    <p:sldId id="281" r:id="rId20"/>
    <p:sldId id="282" r:id="rId21"/>
    <p:sldId id="283" r:id="rId22"/>
    <p:sldId id="284" r:id="rId23"/>
    <p:sldId id="268" r:id="rId2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774">
          <p15:clr>
            <a:srgbClr val="A4A3A4"/>
          </p15:clr>
        </p15:guide>
        <p15:guide id="2" pos="3647">
          <p15:clr>
            <a:srgbClr val="A4A3A4"/>
          </p15:clr>
        </p15:guide>
        <p15:guide id="3" pos="1587">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o Ecclestone Ford" initials="JEF" lastIdx="1" clrIdx="0">
    <p:extLst>
      <p:ext uri="{19B8F6BF-5375-455C-9EA6-DF929625EA0E}">
        <p15:presenceInfo xmlns:p15="http://schemas.microsoft.com/office/powerpoint/2012/main" userId="S-1-12-1-3239142703-1123844362-3675388296-157480259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5087C"/>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showGuides="1">
      <p:cViewPr varScale="1">
        <p:scale>
          <a:sx n="64" d="100"/>
          <a:sy n="64" d="100"/>
        </p:scale>
        <p:origin x="644" y="44"/>
      </p:cViewPr>
      <p:guideLst>
        <p:guide orient="horz" pos="3774"/>
        <p:guide pos="3647"/>
        <p:guide pos="1587"/>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29CFF3B-7691-B240-9B9E-01DB8DA19C16}" type="datetimeFigureOut">
              <a:rPr lang="en-US" smtClean="0"/>
              <a:t>8/31/2017</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4851522-6360-EA4F-A606-26D5F4903D01}" type="slidenum">
              <a:rPr lang="en-US" smtClean="0"/>
              <a:t>‹#›</a:t>
            </a:fld>
            <a:endParaRPr lang="en-US" dirty="0"/>
          </a:p>
        </p:txBody>
      </p:sp>
    </p:spTree>
    <p:extLst>
      <p:ext uri="{BB962C8B-B14F-4D97-AF65-F5344CB8AC3E}">
        <p14:creationId xmlns:p14="http://schemas.microsoft.com/office/powerpoint/2010/main" val="157056460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EF519B8B-8F86-B147-9C85-6215F999FC2B}" type="datetimeFigureOut">
              <a:rPr lang="en-US" smtClean="0"/>
              <a:t>8/31/2017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2A8756F-FE26-B248-88A3-9B513F45D573}" type="slidenum">
              <a:rPr lang="en-US" smtClean="0"/>
              <a:t>‹#›</a:t>
            </a:fld>
            <a:endParaRPr lang="en-US" dirty="0"/>
          </a:p>
        </p:txBody>
      </p:sp>
    </p:spTree>
    <p:extLst>
      <p:ext uri="{BB962C8B-B14F-4D97-AF65-F5344CB8AC3E}">
        <p14:creationId xmlns:p14="http://schemas.microsoft.com/office/powerpoint/2010/main" val="14930624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EF519B8B-8F86-B147-9C85-6215F999FC2B}" type="datetimeFigureOut">
              <a:rPr lang="en-US" smtClean="0"/>
              <a:t>8/31/2017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2A8756F-FE26-B248-88A3-9B513F45D573}" type="slidenum">
              <a:rPr lang="en-US" smtClean="0"/>
              <a:t>‹#›</a:t>
            </a:fld>
            <a:endParaRPr lang="en-US" dirty="0"/>
          </a:p>
        </p:txBody>
      </p:sp>
    </p:spTree>
    <p:extLst>
      <p:ext uri="{BB962C8B-B14F-4D97-AF65-F5344CB8AC3E}">
        <p14:creationId xmlns:p14="http://schemas.microsoft.com/office/powerpoint/2010/main" val="19408652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EF519B8B-8F86-B147-9C85-6215F999FC2B}" type="datetimeFigureOut">
              <a:rPr lang="en-US" smtClean="0"/>
              <a:t>8/31/2017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2A8756F-FE26-B248-88A3-9B513F45D573}" type="slidenum">
              <a:rPr lang="en-US" smtClean="0"/>
              <a:t>‹#›</a:t>
            </a:fld>
            <a:endParaRPr lang="en-US" dirty="0"/>
          </a:p>
        </p:txBody>
      </p:sp>
    </p:spTree>
    <p:extLst>
      <p:ext uri="{BB962C8B-B14F-4D97-AF65-F5344CB8AC3E}">
        <p14:creationId xmlns:p14="http://schemas.microsoft.com/office/powerpoint/2010/main" val="6340087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EF519B8B-8F86-B147-9C85-6215F999FC2B}" type="datetimeFigureOut">
              <a:rPr lang="en-US" smtClean="0"/>
              <a:t>8/31/2017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2A8756F-FE26-B248-88A3-9B513F45D573}" type="slidenum">
              <a:rPr lang="en-US" smtClean="0"/>
              <a:t>‹#›</a:t>
            </a:fld>
            <a:endParaRPr lang="en-US" dirty="0"/>
          </a:p>
        </p:txBody>
      </p:sp>
    </p:spTree>
    <p:extLst>
      <p:ext uri="{BB962C8B-B14F-4D97-AF65-F5344CB8AC3E}">
        <p14:creationId xmlns:p14="http://schemas.microsoft.com/office/powerpoint/2010/main" val="42378190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EF519B8B-8F86-B147-9C85-6215F999FC2B}" type="datetimeFigureOut">
              <a:rPr lang="en-US" smtClean="0"/>
              <a:t>8/31/2017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2A8756F-FE26-B248-88A3-9B513F45D573}" type="slidenum">
              <a:rPr lang="en-US" smtClean="0"/>
              <a:t>‹#›</a:t>
            </a:fld>
            <a:endParaRPr lang="en-US" dirty="0"/>
          </a:p>
        </p:txBody>
      </p:sp>
    </p:spTree>
    <p:extLst>
      <p:ext uri="{BB962C8B-B14F-4D97-AF65-F5344CB8AC3E}">
        <p14:creationId xmlns:p14="http://schemas.microsoft.com/office/powerpoint/2010/main" val="30104355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EF519B8B-8F86-B147-9C85-6215F999FC2B}" type="datetimeFigureOut">
              <a:rPr lang="en-US" smtClean="0"/>
              <a:t>8/31/2017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2A8756F-FE26-B248-88A3-9B513F45D573}" type="slidenum">
              <a:rPr lang="en-US" smtClean="0"/>
              <a:t>‹#›</a:t>
            </a:fld>
            <a:endParaRPr lang="en-US" dirty="0"/>
          </a:p>
        </p:txBody>
      </p:sp>
    </p:spTree>
    <p:extLst>
      <p:ext uri="{BB962C8B-B14F-4D97-AF65-F5344CB8AC3E}">
        <p14:creationId xmlns:p14="http://schemas.microsoft.com/office/powerpoint/2010/main" val="5418458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EF519B8B-8F86-B147-9C85-6215F999FC2B}" type="datetimeFigureOut">
              <a:rPr lang="en-US" smtClean="0"/>
              <a:t>8/31/2017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2A8756F-FE26-B248-88A3-9B513F45D573}" type="slidenum">
              <a:rPr lang="en-US" smtClean="0"/>
              <a:t>‹#›</a:t>
            </a:fld>
            <a:endParaRPr lang="en-US" dirty="0"/>
          </a:p>
        </p:txBody>
      </p:sp>
    </p:spTree>
    <p:extLst>
      <p:ext uri="{BB962C8B-B14F-4D97-AF65-F5344CB8AC3E}">
        <p14:creationId xmlns:p14="http://schemas.microsoft.com/office/powerpoint/2010/main" val="4244912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EF519B8B-8F86-B147-9C85-6215F999FC2B}" type="datetimeFigureOut">
              <a:rPr lang="en-US" smtClean="0"/>
              <a:t>8/31/2017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2A8756F-FE26-B248-88A3-9B513F45D573}" type="slidenum">
              <a:rPr lang="en-US" smtClean="0"/>
              <a:t>‹#›</a:t>
            </a:fld>
            <a:endParaRPr lang="en-US" dirty="0"/>
          </a:p>
        </p:txBody>
      </p:sp>
    </p:spTree>
    <p:extLst>
      <p:ext uri="{BB962C8B-B14F-4D97-AF65-F5344CB8AC3E}">
        <p14:creationId xmlns:p14="http://schemas.microsoft.com/office/powerpoint/2010/main" val="4838555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EF519B8B-8F86-B147-9C85-6215F999FC2B}" type="datetimeFigureOut">
              <a:rPr lang="en-US" smtClean="0"/>
              <a:t>8/31/2017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2A8756F-FE26-B248-88A3-9B513F45D573}" type="slidenum">
              <a:rPr lang="en-US" smtClean="0"/>
              <a:t>‹#›</a:t>
            </a:fld>
            <a:endParaRPr lang="en-US" dirty="0"/>
          </a:p>
        </p:txBody>
      </p:sp>
    </p:spTree>
    <p:extLst>
      <p:ext uri="{BB962C8B-B14F-4D97-AF65-F5344CB8AC3E}">
        <p14:creationId xmlns:p14="http://schemas.microsoft.com/office/powerpoint/2010/main" val="14554583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F519B8B-8F86-B147-9C85-6215F999FC2B}" type="datetimeFigureOut">
              <a:rPr lang="en-US" smtClean="0"/>
              <a:t>8/31/2017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2A8756F-FE26-B248-88A3-9B513F45D573}" type="slidenum">
              <a:rPr lang="en-US" smtClean="0"/>
              <a:t>‹#›</a:t>
            </a:fld>
            <a:endParaRPr lang="en-US" dirty="0"/>
          </a:p>
        </p:txBody>
      </p:sp>
    </p:spTree>
    <p:extLst>
      <p:ext uri="{BB962C8B-B14F-4D97-AF65-F5344CB8AC3E}">
        <p14:creationId xmlns:p14="http://schemas.microsoft.com/office/powerpoint/2010/main" val="539855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EF519B8B-8F86-B147-9C85-6215F999FC2B}" type="datetimeFigureOut">
              <a:rPr lang="en-US" smtClean="0"/>
              <a:t>8/31/2017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2A8756F-FE26-B248-88A3-9B513F45D573}" type="slidenum">
              <a:rPr lang="en-US" smtClean="0"/>
              <a:t>‹#›</a:t>
            </a:fld>
            <a:endParaRPr lang="en-US" dirty="0"/>
          </a:p>
        </p:txBody>
      </p:sp>
    </p:spTree>
    <p:extLst>
      <p:ext uri="{BB962C8B-B14F-4D97-AF65-F5344CB8AC3E}">
        <p14:creationId xmlns:p14="http://schemas.microsoft.com/office/powerpoint/2010/main" val="30680816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EF519B8B-8F86-B147-9C85-6215F999FC2B}" type="datetimeFigureOut">
              <a:rPr lang="en-US" smtClean="0"/>
              <a:t>8/31/2017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2A8756F-FE26-B248-88A3-9B513F45D573}" type="slidenum">
              <a:rPr lang="en-US" smtClean="0"/>
              <a:t>‹#›</a:t>
            </a:fld>
            <a:endParaRPr lang="en-US" dirty="0"/>
          </a:p>
        </p:txBody>
      </p:sp>
    </p:spTree>
    <p:extLst>
      <p:ext uri="{BB962C8B-B14F-4D97-AF65-F5344CB8AC3E}">
        <p14:creationId xmlns:p14="http://schemas.microsoft.com/office/powerpoint/2010/main" val="38069785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F519B8B-8F86-B147-9C85-6215F999FC2B}" type="datetimeFigureOut">
              <a:rPr lang="en-US" smtClean="0"/>
              <a:t>8/31/2017</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2A8756F-FE26-B248-88A3-9B513F45D573}" type="slidenum">
              <a:rPr lang="en-US" smtClean="0"/>
              <a:t>‹#›</a:t>
            </a:fld>
            <a:endParaRPr lang="en-US" dirty="0"/>
          </a:p>
        </p:txBody>
      </p:sp>
    </p:spTree>
    <p:extLst>
      <p:ext uri="{BB962C8B-B14F-4D97-AF65-F5344CB8AC3E}">
        <p14:creationId xmlns:p14="http://schemas.microsoft.com/office/powerpoint/2010/main" val="191374682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hyperlink" Target="http://www.suzylamplugh.org/wpcms/wp-content/uploads/Working-Alone2.pdf" TargetMode="Externa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675861" y="2122971"/>
            <a:ext cx="7772400" cy="1470025"/>
          </a:xfrm>
        </p:spPr>
        <p:txBody>
          <a:bodyPr/>
          <a:lstStyle/>
          <a:p>
            <a:r>
              <a:rPr lang="en-US" b="1" dirty="0"/>
              <a:t>Family Support Volunteers</a:t>
            </a:r>
          </a:p>
        </p:txBody>
      </p:sp>
      <p:sp>
        <p:nvSpPr>
          <p:cNvPr id="3" name="Subtitle 2"/>
          <p:cNvSpPr>
            <a:spLocks noGrp="1"/>
          </p:cNvSpPr>
          <p:nvPr>
            <p:ph type="subTitle" idx="4294967295"/>
          </p:nvPr>
        </p:nvSpPr>
        <p:spPr>
          <a:xfrm>
            <a:off x="1500809" y="3796748"/>
            <a:ext cx="6400800" cy="1752600"/>
          </a:xfrm>
        </p:spPr>
        <p:txBody>
          <a:bodyPr/>
          <a:lstStyle/>
          <a:p>
            <a:r>
              <a:rPr lang="en-US" dirty="0"/>
              <a:t>Unit 4</a:t>
            </a:r>
          </a:p>
          <a:p>
            <a:r>
              <a:rPr lang="en-US" dirty="0"/>
              <a:t>Meeting the needs of families</a:t>
            </a:r>
          </a:p>
        </p:txBody>
      </p:sp>
      <p:pic>
        <p:nvPicPr>
          <p:cNvPr id="6" name="Picture 5"/>
          <p:cNvPicPr>
            <a:picLocks noChangeAspect="1"/>
          </p:cNvPicPr>
          <p:nvPr/>
        </p:nvPicPr>
        <p:blipFill>
          <a:blip r:embed="rId2"/>
          <a:stretch>
            <a:fillRect/>
          </a:stretch>
        </p:blipFill>
        <p:spPr>
          <a:xfrm>
            <a:off x="-871627" y="16139876"/>
            <a:ext cx="1185180" cy="944127"/>
          </a:xfrm>
          <a:prstGeom prst="rect">
            <a:avLst/>
          </a:prstGeom>
        </p:spPr>
      </p:pic>
    </p:spTree>
    <p:extLst>
      <p:ext uri="{BB962C8B-B14F-4D97-AF65-F5344CB8AC3E}">
        <p14:creationId xmlns:p14="http://schemas.microsoft.com/office/powerpoint/2010/main" val="23221967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74663" y="274638"/>
            <a:ext cx="8669337" cy="1143000"/>
          </a:xfrm>
        </p:spPr>
        <p:txBody>
          <a:bodyPr>
            <a:normAutofit/>
          </a:bodyPr>
          <a:lstStyle/>
          <a:p>
            <a:r>
              <a:rPr lang="en-US" sz="3600" b="1" dirty="0"/>
              <a:t>Working safely </a:t>
            </a:r>
            <a:r>
              <a:rPr lang="en-US" dirty="0"/>
              <a:t>3</a:t>
            </a:r>
            <a:endParaRPr lang="en-US" sz="3600" b="1" dirty="0"/>
          </a:p>
        </p:txBody>
      </p:sp>
      <p:sp>
        <p:nvSpPr>
          <p:cNvPr id="3" name="Content Placeholder 2"/>
          <p:cNvSpPr>
            <a:spLocks noGrp="1"/>
          </p:cNvSpPr>
          <p:nvPr>
            <p:ph idx="4294967295"/>
          </p:nvPr>
        </p:nvSpPr>
        <p:spPr>
          <a:xfrm>
            <a:off x="914400" y="1830388"/>
            <a:ext cx="8229600" cy="4525962"/>
          </a:xfrm>
        </p:spPr>
        <p:txBody>
          <a:bodyPr>
            <a:normAutofit/>
          </a:bodyPr>
          <a:lstStyle/>
          <a:p>
            <a:pPr marL="0" indent="0">
              <a:buNone/>
            </a:pPr>
            <a:endParaRPr lang="en-US" dirty="0"/>
          </a:p>
          <a:p>
            <a:pPr>
              <a:buFont typeface="Wingdings" charset="2"/>
              <a:buChar char="§"/>
            </a:pPr>
            <a:endParaRPr lang="en-US" dirty="0"/>
          </a:p>
        </p:txBody>
      </p:sp>
      <p:sp>
        <p:nvSpPr>
          <p:cNvPr id="6" name="TextBox 5"/>
          <p:cNvSpPr txBox="1"/>
          <p:nvPr/>
        </p:nvSpPr>
        <p:spPr>
          <a:xfrm>
            <a:off x="914400" y="1566262"/>
            <a:ext cx="7774238" cy="4154984"/>
          </a:xfrm>
          <a:prstGeom prst="rect">
            <a:avLst/>
          </a:prstGeom>
          <a:noFill/>
        </p:spPr>
        <p:txBody>
          <a:bodyPr wrap="square" rtlCol="0">
            <a:spAutoFit/>
          </a:bodyPr>
          <a:lstStyle/>
          <a:p>
            <a:r>
              <a:rPr lang="en-GB" sz="2400" dirty="0"/>
              <a:t>Arriving at the family’s home:</a:t>
            </a:r>
          </a:p>
          <a:p>
            <a:endParaRPr lang="en-GB" sz="2400" dirty="0"/>
          </a:p>
          <a:p>
            <a:pPr marL="342900" lvl="0" indent="-342900">
              <a:buFont typeface="Arial" panose="020B0604020202020204" pitchFamily="34" charset="0"/>
              <a:buChar char="•"/>
            </a:pPr>
            <a:r>
              <a:rPr lang="en-GB" sz="2400" dirty="0"/>
              <a:t>Be vigilant - continually assess situations as they change.</a:t>
            </a:r>
          </a:p>
          <a:p>
            <a:pPr marL="342900" lvl="0" indent="-342900">
              <a:buFont typeface="Arial" panose="020B0604020202020204" pitchFamily="34" charset="0"/>
              <a:buChar char="•"/>
            </a:pPr>
            <a:r>
              <a:rPr lang="en-GB" sz="2400" dirty="0"/>
              <a:t>Give some thought before you arrive to exit strategies you could use if you felt uncomfortable or threatened.</a:t>
            </a:r>
          </a:p>
          <a:p>
            <a:pPr marL="342900" lvl="0" indent="-342900">
              <a:buFont typeface="Arial" panose="020B0604020202020204" pitchFamily="34" charset="0"/>
              <a:buChar char="•"/>
            </a:pPr>
            <a:r>
              <a:rPr lang="en-GB" sz="2400" dirty="0"/>
              <a:t>Conduct your own risk assessment on the doorstep before you enter. </a:t>
            </a:r>
          </a:p>
          <a:p>
            <a:pPr marL="342900" lvl="0" indent="-342900">
              <a:buFont typeface="Arial" panose="020B0604020202020204" pitchFamily="34" charset="0"/>
              <a:buChar char="•"/>
            </a:pPr>
            <a:r>
              <a:rPr lang="en-GB" sz="2400" b="1" dirty="0"/>
              <a:t>Always</a:t>
            </a:r>
            <a:r>
              <a:rPr lang="en-GB" sz="2400" dirty="0"/>
              <a:t> trust your instincts: </a:t>
            </a:r>
          </a:p>
          <a:p>
            <a:pPr marL="342900" lvl="0" indent="-342900">
              <a:buFont typeface="Arial" panose="020B0604020202020204" pitchFamily="34" charset="0"/>
              <a:buChar char="•"/>
            </a:pPr>
            <a:r>
              <a:rPr lang="en-US" sz="2400" dirty="0"/>
              <a:t>D</a:t>
            </a:r>
            <a:r>
              <a:rPr lang="en-GB" sz="2400" dirty="0"/>
              <a:t>o NOT go into a situation if you feel you are at risk.</a:t>
            </a:r>
          </a:p>
          <a:p>
            <a:pPr marL="342900" lvl="0" indent="-342900">
              <a:buFont typeface="Arial" panose="020B0604020202020204" pitchFamily="34" charset="0"/>
              <a:buChar char="•"/>
            </a:pPr>
            <a:r>
              <a:rPr lang="en-GB" sz="2400" dirty="0"/>
              <a:t>Make an excuse and leave if you feel threatened in any way.</a:t>
            </a:r>
          </a:p>
        </p:txBody>
      </p:sp>
    </p:spTree>
    <p:extLst>
      <p:ext uri="{BB962C8B-B14F-4D97-AF65-F5344CB8AC3E}">
        <p14:creationId xmlns:p14="http://schemas.microsoft.com/office/powerpoint/2010/main" val="25604029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74663" y="274638"/>
            <a:ext cx="8669337" cy="1143000"/>
          </a:xfrm>
        </p:spPr>
        <p:txBody>
          <a:bodyPr>
            <a:normAutofit/>
          </a:bodyPr>
          <a:lstStyle/>
          <a:p>
            <a:r>
              <a:rPr lang="en-US" sz="3600" b="1" dirty="0"/>
              <a:t>Working safely </a:t>
            </a:r>
            <a:r>
              <a:rPr lang="en-US" dirty="0"/>
              <a:t>4</a:t>
            </a:r>
            <a:endParaRPr lang="en-US" sz="3600" b="1" dirty="0"/>
          </a:p>
        </p:txBody>
      </p:sp>
      <p:sp>
        <p:nvSpPr>
          <p:cNvPr id="3" name="Content Placeholder 2"/>
          <p:cNvSpPr>
            <a:spLocks noGrp="1"/>
          </p:cNvSpPr>
          <p:nvPr>
            <p:ph idx="4294967295"/>
          </p:nvPr>
        </p:nvSpPr>
        <p:spPr>
          <a:xfrm>
            <a:off x="914400" y="1830388"/>
            <a:ext cx="8229600" cy="4525962"/>
          </a:xfrm>
        </p:spPr>
        <p:txBody>
          <a:bodyPr>
            <a:normAutofit/>
          </a:bodyPr>
          <a:lstStyle/>
          <a:p>
            <a:pPr marL="0" indent="0">
              <a:buNone/>
            </a:pPr>
            <a:endParaRPr lang="en-US" dirty="0"/>
          </a:p>
          <a:p>
            <a:pPr>
              <a:buFont typeface="Wingdings" charset="2"/>
              <a:buChar char="§"/>
            </a:pPr>
            <a:endParaRPr lang="en-US" dirty="0"/>
          </a:p>
        </p:txBody>
      </p:sp>
      <p:sp>
        <p:nvSpPr>
          <p:cNvPr id="6" name="TextBox 5"/>
          <p:cNvSpPr txBox="1"/>
          <p:nvPr/>
        </p:nvSpPr>
        <p:spPr>
          <a:xfrm>
            <a:off x="659299" y="1671899"/>
            <a:ext cx="7774238" cy="4154983"/>
          </a:xfrm>
          <a:prstGeom prst="rect">
            <a:avLst/>
          </a:prstGeom>
          <a:noFill/>
        </p:spPr>
        <p:txBody>
          <a:bodyPr wrap="square" rtlCol="0">
            <a:spAutoFit/>
          </a:bodyPr>
          <a:lstStyle/>
          <a:p>
            <a:r>
              <a:rPr lang="en-GB" sz="2400" dirty="0"/>
              <a:t>Arriving at the family’s home:</a:t>
            </a:r>
          </a:p>
          <a:p>
            <a:endParaRPr lang="en-GB" sz="2400" dirty="0"/>
          </a:p>
          <a:p>
            <a:pPr marL="342900" lvl="0" indent="-342900">
              <a:buFont typeface="Arial" panose="020B0604020202020204" pitchFamily="34" charset="0"/>
              <a:buChar char="•"/>
            </a:pPr>
            <a:r>
              <a:rPr lang="en-GB" sz="2400" dirty="0"/>
              <a:t>Be aware of your surroundings and risk to personal safety.</a:t>
            </a:r>
          </a:p>
          <a:p>
            <a:pPr marL="342900" lvl="0" indent="-342900">
              <a:buFont typeface="Arial" panose="020B0604020202020204" pitchFamily="34" charset="0"/>
              <a:buChar char="•"/>
            </a:pPr>
            <a:r>
              <a:rPr lang="en-GB" sz="2400" dirty="0"/>
              <a:t>As you enter, note how the door opens and closes so that you can leave quickly, if necessary. </a:t>
            </a:r>
          </a:p>
          <a:p>
            <a:pPr marL="342900" lvl="0" indent="-342900">
              <a:buFont typeface="Arial" panose="020B0604020202020204" pitchFamily="34" charset="0"/>
              <a:buChar char="•"/>
            </a:pPr>
            <a:r>
              <a:rPr lang="en-GB" sz="2400" dirty="0"/>
              <a:t>Give the client an idea of how long you expect to be there and stick to this. </a:t>
            </a:r>
          </a:p>
          <a:p>
            <a:pPr marL="342900" lvl="0" indent="-342900">
              <a:buFont typeface="Arial" panose="020B0604020202020204" pitchFamily="34" charset="0"/>
              <a:buChar char="•"/>
            </a:pPr>
            <a:r>
              <a:rPr lang="en-GB" sz="2400" dirty="0"/>
              <a:t>If the front door needs to be locked, ask that only the barrel lock be used. </a:t>
            </a:r>
          </a:p>
          <a:p>
            <a:pPr marL="342900" lvl="0" indent="-342900">
              <a:buFont typeface="Arial" panose="020B0604020202020204" pitchFamily="34" charset="0"/>
              <a:buChar char="•"/>
            </a:pPr>
            <a:r>
              <a:rPr lang="en-GB" sz="2400" dirty="0"/>
              <a:t>Keep your car keys on your person </a:t>
            </a:r>
            <a:r>
              <a:rPr lang="en-GB" sz="2400" b="1" dirty="0"/>
              <a:t>do not put them in bags or rucksacks.</a:t>
            </a:r>
            <a:r>
              <a:rPr lang="en-GB" sz="2400" dirty="0"/>
              <a:t> </a:t>
            </a:r>
          </a:p>
        </p:txBody>
      </p:sp>
    </p:spTree>
    <p:extLst>
      <p:ext uri="{BB962C8B-B14F-4D97-AF65-F5344CB8AC3E}">
        <p14:creationId xmlns:p14="http://schemas.microsoft.com/office/powerpoint/2010/main" val="33981329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74663" y="274638"/>
            <a:ext cx="8669337" cy="1143000"/>
          </a:xfrm>
        </p:spPr>
        <p:txBody>
          <a:bodyPr>
            <a:normAutofit/>
          </a:bodyPr>
          <a:lstStyle/>
          <a:p>
            <a:r>
              <a:rPr lang="en-US" sz="4000" b="1" dirty="0"/>
              <a:t>Always….. </a:t>
            </a:r>
          </a:p>
        </p:txBody>
      </p:sp>
      <p:sp>
        <p:nvSpPr>
          <p:cNvPr id="3" name="Content Placeholder 2"/>
          <p:cNvSpPr>
            <a:spLocks noGrp="1"/>
          </p:cNvSpPr>
          <p:nvPr>
            <p:ph idx="4294967295"/>
          </p:nvPr>
        </p:nvSpPr>
        <p:spPr>
          <a:xfrm>
            <a:off x="914400" y="1830388"/>
            <a:ext cx="8229600" cy="4525962"/>
          </a:xfrm>
        </p:spPr>
        <p:txBody>
          <a:bodyPr>
            <a:normAutofit/>
          </a:bodyPr>
          <a:lstStyle/>
          <a:p>
            <a:pPr marL="0" indent="0">
              <a:buNone/>
            </a:pPr>
            <a:endParaRPr lang="en-US" dirty="0"/>
          </a:p>
          <a:p>
            <a:pPr>
              <a:buFont typeface="Wingdings" charset="2"/>
              <a:buChar char="§"/>
            </a:pPr>
            <a:endParaRPr lang="en-US" dirty="0"/>
          </a:p>
        </p:txBody>
      </p:sp>
      <p:sp>
        <p:nvSpPr>
          <p:cNvPr id="4" name="Rectangle 3"/>
          <p:cNvSpPr/>
          <p:nvPr/>
        </p:nvSpPr>
        <p:spPr>
          <a:xfrm>
            <a:off x="711199" y="2137259"/>
            <a:ext cx="7755467" cy="3539430"/>
          </a:xfrm>
          <a:prstGeom prst="rect">
            <a:avLst/>
          </a:prstGeom>
        </p:spPr>
        <p:txBody>
          <a:bodyPr wrap="square">
            <a:spAutoFit/>
          </a:bodyPr>
          <a:lstStyle/>
          <a:p>
            <a:pPr marL="342900" lvl="0" indent="-342900">
              <a:buFont typeface="Wingdings" charset="2"/>
              <a:buChar char="§"/>
            </a:pPr>
            <a:r>
              <a:rPr lang="en-GB" sz="2800" dirty="0"/>
              <a:t>Follow all organisational guidance in place to protect your safety.</a:t>
            </a:r>
          </a:p>
          <a:p>
            <a:pPr marL="342900" lvl="0" indent="-342900">
              <a:buFont typeface="Wingdings" charset="2"/>
              <a:buChar char="§"/>
            </a:pPr>
            <a:endParaRPr lang="en-GB" sz="2800" dirty="0"/>
          </a:p>
          <a:p>
            <a:pPr marL="342900" lvl="0" indent="-342900">
              <a:buFont typeface="Wingdings" charset="2"/>
              <a:buChar char="§"/>
            </a:pPr>
            <a:r>
              <a:rPr lang="en-GB" sz="2800" dirty="0"/>
              <a:t>Report any situations where the safety measures are inadequate.</a:t>
            </a:r>
          </a:p>
          <a:p>
            <a:pPr marL="342900" lvl="0" indent="-342900">
              <a:buFont typeface="Wingdings" charset="2"/>
              <a:buChar char="§"/>
            </a:pPr>
            <a:endParaRPr lang="en-GB" sz="2800" dirty="0"/>
          </a:p>
          <a:p>
            <a:pPr marL="342900" lvl="0" indent="-342900">
              <a:buFont typeface="Wingdings" charset="2"/>
              <a:buChar char="§"/>
            </a:pPr>
            <a:r>
              <a:rPr lang="en-GB" sz="2800" dirty="0"/>
              <a:t>Report any accidents or ‘near misses’ or where you have identified any new risks.</a:t>
            </a:r>
          </a:p>
        </p:txBody>
      </p:sp>
    </p:spTree>
    <p:extLst>
      <p:ext uri="{BB962C8B-B14F-4D97-AF65-F5344CB8AC3E}">
        <p14:creationId xmlns:p14="http://schemas.microsoft.com/office/powerpoint/2010/main" val="34314419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74663" y="274638"/>
            <a:ext cx="8669337" cy="1143000"/>
          </a:xfrm>
        </p:spPr>
        <p:txBody>
          <a:bodyPr>
            <a:normAutofit/>
          </a:bodyPr>
          <a:lstStyle/>
          <a:p>
            <a:r>
              <a:rPr lang="en-US" sz="3600" b="1" dirty="0"/>
              <a:t>Working Safely Activity 1</a:t>
            </a:r>
          </a:p>
        </p:txBody>
      </p:sp>
      <p:sp>
        <p:nvSpPr>
          <p:cNvPr id="3" name="Content Placeholder 2"/>
          <p:cNvSpPr>
            <a:spLocks noGrp="1"/>
          </p:cNvSpPr>
          <p:nvPr>
            <p:ph idx="4294967295"/>
          </p:nvPr>
        </p:nvSpPr>
        <p:spPr>
          <a:xfrm>
            <a:off x="775252" y="1830388"/>
            <a:ext cx="7926388" cy="4525962"/>
          </a:xfrm>
        </p:spPr>
        <p:txBody>
          <a:bodyPr/>
          <a:lstStyle/>
          <a:p>
            <a:pPr marL="0" indent="0">
              <a:buNone/>
            </a:pPr>
            <a:r>
              <a:rPr lang="en-GB" dirty="0"/>
              <a:t>Assessing and Managing Risk</a:t>
            </a:r>
          </a:p>
          <a:p>
            <a:pPr marL="0" indent="0">
              <a:buNone/>
            </a:pPr>
            <a:endParaRPr lang="en-GB" dirty="0"/>
          </a:p>
          <a:p>
            <a:pPr marL="0" indent="0">
              <a:buNone/>
            </a:pPr>
            <a:r>
              <a:rPr lang="en-GB" dirty="0"/>
              <a:t>Using the scenarios work in groups to  complete the blank risk assessment sheet.</a:t>
            </a:r>
            <a:endParaRPr lang="en-US" dirty="0"/>
          </a:p>
        </p:txBody>
      </p:sp>
    </p:spTree>
    <p:extLst>
      <p:ext uri="{BB962C8B-B14F-4D97-AF65-F5344CB8AC3E}">
        <p14:creationId xmlns:p14="http://schemas.microsoft.com/office/powerpoint/2010/main" val="19123740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74663" y="274638"/>
            <a:ext cx="8669337" cy="1143000"/>
          </a:xfrm>
        </p:spPr>
        <p:txBody>
          <a:bodyPr/>
          <a:lstStyle/>
          <a:p>
            <a:r>
              <a:rPr lang="en-US" dirty="0"/>
              <a:t>Dynamic Risk Assessment </a:t>
            </a:r>
          </a:p>
        </p:txBody>
      </p:sp>
      <p:pic>
        <p:nvPicPr>
          <p:cNvPr id="4" name="Content Placeholder 3"/>
          <p:cNvPicPr>
            <a:picLocks noGrp="1"/>
          </p:cNvPicPr>
          <p:nvPr>
            <p:ph idx="4294967295"/>
          </p:nvPr>
        </p:nvPicPr>
        <p:blipFill>
          <a:blip r:embed="rId2">
            <a:extLst>
              <a:ext uri="{28A0092B-C50C-407E-A947-70E740481C1C}">
                <a14:useLocalDpi xmlns:a14="http://schemas.microsoft.com/office/drawing/2010/main" val="0"/>
              </a:ext>
            </a:extLst>
          </a:blip>
          <a:srcRect l="-66821" r="-66821"/>
          <a:stretch>
            <a:fillRect/>
          </a:stretch>
        </p:blipFill>
        <p:spPr>
          <a:xfrm>
            <a:off x="779462" y="1543672"/>
            <a:ext cx="8059737" cy="4740275"/>
          </a:xfrm>
          <a:prstGeom prst="rect">
            <a:avLst/>
          </a:prstGeom>
        </p:spPr>
      </p:pic>
    </p:spTree>
    <p:extLst>
      <p:ext uri="{BB962C8B-B14F-4D97-AF65-F5344CB8AC3E}">
        <p14:creationId xmlns:p14="http://schemas.microsoft.com/office/powerpoint/2010/main" val="2331494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934278" y="2130425"/>
            <a:ext cx="7772400" cy="1470025"/>
          </a:xfrm>
        </p:spPr>
        <p:txBody>
          <a:bodyPr/>
          <a:lstStyle/>
          <a:p>
            <a:r>
              <a:rPr lang="en-US" b="1" dirty="0"/>
              <a:t>Family Support Volunteers</a:t>
            </a:r>
          </a:p>
        </p:txBody>
      </p:sp>
      <p:sp>
        <p:nvSpPr>
          <p:cNvPr id="3" name="Subtitle 2"/>
          <p:cNvSpPr>
            <a:spLocks noGrp="1"/>
          </p:cNvSpPr>
          <p:nvPr>
            <p:ph type="subTitle" idx="4294967295"/>
          </p:nvPr>
        </p:nvSpPr>
        <p:spPr>
          <a:xfrm>
            <a:off x="1689653" y="3727174"/>
            <a:ext cx="6400800" cy="1752600"/>
          </a:xfrm>
        </p:spPr>
        <p:txBody>
          <a:bodyPr/>
          <a:lstStyle/>
          <a:p>
            <a:r>
              <a:rPr lang="en-US" dirty="0"/>
              <a:t>Unit 4</a:t>
            </a:r>
          </a:p>
          <a:p>
            <a:r>
              <a:rPr lang="en-US" dirty="0"/>
              <a:t>Active Listening </a:t>
            </a:r>
          </a:p>
        </p:txBody>
      </p:sp>
    </p:spTree>
    <p:extLst>
      <p:ext uri="{BB962C8B-B14F-4D97-AF65-F5344CB8AC3E}">
        <p14:creationId xmlns:p14="http://schemas.microsoft.com/office/powerpoint/2010/main" val="42219656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06307" y="274638"/>
            <a:ext cx="8669337" cy="1143000"/>
          </a:xfrm>
        </p:spPr>
        <p:txBody>
          <a:bodyPr>
            <a:normAutofit/>
          </a:bodyPr>
          <a:lstStyle/>
          <a:p>
            <a:r>
              <a:rPr lang="en-US" sz="3600" b="1" dirty="0"/>
              <a:t>Active Listening</a:t>
            </a:r>
          </a:p>
        </p:txBody>
      </p:sp>
      <p:sp>
        <p:nvSpPr>
          <p:cNvPr id="3" name="Content Placeholder 2"/>
          <p:cNvSpPr>
            <a:spLocks noGrp="1"/>
          </p:cNvSpPr>
          <p:nvPr>
            <p:ph idx="4294967295"/>
          </p:nvPr>
        </p:nvSpPr>
        <p:spPr>
          <a:xfrm>
            <a:off x="914400" y="1830388"/>
            <a:ext cx="8229600" cy="4525962"/>
          </a:xfrm>
        </p:spPr>
        <p:txBody>
          <a:bodyPr>
            <a:normAutofit/>
          </a:bodyPr>
          <a:lstStyle/>
          <a:p>
            <a:pPr marL="0" indent="0">
              <a:buNone/>
            </a:pPr>
            <a:endParaRPr lang="en-US" dirty="0"/>
          </a:p>
          <a:p>
            <a:pPr marL="0" indent="0">
              <a:buNone/>
            </a:pPr>
            <a:endParaRPr lang="en-US" dirty="0"/>
          </a:p>
        </p:txBody>
      </p:sp>
      <p:sp>
        <p:nvSpPr>
          <p:cNvPr id="6" name="TextBox 5"/>
          <p:cNvSpPr txBox="1"/>
          <p:nvPr/>
        </p:nvSpPr>
        <p:spPr>
          <a:xfrm>
            <a:off x="820971" y="1830388"/>
            <a:ext cx="7582747" cy="3908762"/>
          </a:xfrm>
          <a:prstGeom prst="rect">
            <a:avLst/>
          </a:prstGeom>
          <a:noFill/>
        </p:spPr>
        <p:txBody>
          <a:bodyPr wrap="square" rtlCol="0">
            <a:spAutoFit/>
          </a:bodyPr>
          <a:lstStyle/>
          <a:p>
            <a:r>
              <a:rPr lang="en-GB" sz="2400" dirty="0"/>
              <a:t>There are basic skills involved in active listening:</a:t>
            </a:r>
          </a:p>
          <a:p>
            <a:endParaRPr lang="en-GB" sz="2800" dirty="0"/>
          </a:p>
          <a:p>
            <a:pPr marL="342900" lvl="0" indent="-342900">
              <a:buFont typeface="Wingdings" panose="05000000000000000000" pitchFamily="2" charset="2"/>
              <a:buChar char="§"/>
            </a:pPr>
            <a:r>
              <a:rPr lang="en-GB" sz="2400" dirty="0"/>
              <a:t>Attending -how you sit and your body language</a:t>
            </a:r>
          </a:p>
          <a:p>
            <a:pPr marL="342900" lvl="0" indent="-342900">
              <a:buFont typeface="Wingdings" panose="05000000000000000000" pitchFamily="2" charset="2"/>
              <a:buChar char="§"/>
            </a:pPr>
            <a:r>
              <a:rPr lang="en-GB" sz="2400" dirty="0"/>
              <a:t>Encouragement -let the speaker know you are listening </a:t>
            </a:r>
          </a:p>
          <a:p>
            <a:pPr marL="342900" lvl="0" indent="-342900">
              <a:buFont typeface="Wingdings" panose="05000000000000000000" pitchFamily="2" charset="2"/>
              <a:buChar char="§"/>
            </a:pPr>
            <a:r>
              <a:rPr lang="en-GB" sz="2400" dirty="0"/>
              <a:t>Summarising -letting the speaker know that you are listening and checking that you have understood </a:t>
            </a:r>
          </a:p>
          <a:p>
            <a:pPr marL="342900" lvl="0" indent="-342900">
              <a:buFont typeface="Wingdings" panose="05000000000000000000" pitchFamily="2" charset="2"/>
              <a:buChar char="§"/>
            </a:pPr>
            <a:r>
              <a:rPr lang="en-GB" sz="2400" dirty="0"/>
              <a:t>Reflecting -reflect back to the person what they have said to show that you have understood. </a:t>
            </a:r>
          </a:p>
          <a:p>
            <a:pPr marL="342900" lvl="0" indent="-342900">
              <a:buFont typeface="Wingdings" panose="05000000000000000000" pitchFamily="2" charset="2"/>
              <a:buChar char="§"/>
            </a:pPr>
            <a:r>
              <a:rPr lang="en-GB" sz="2400" dirty="0"/>
              <a:t>Empathising-respond in an empathetic way</a:t>
            </a:r>
          </a:p>
          <a:p>
            <a:pPr lvl="0"/>
            <a:endParaRPr lang="en-GB" sz="2400" dirty="0">
              <a:solidFill>
                <a:srgbClr val="002060"/>
              </a:solidFill>
            </a:endParaRPr>
          </a:p>
        </p:txBody>
      </p:sp>
    </p:spTree>
    <p:extLst>
      <p:ext uri="{BB962C8B-B14F-4D97-AF65-F5344CB8AC3E}">
        <p14:creationId xmlns:p14="http://schemas.microsoft.com/office/powerpoint/2010/main" val="29486116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74663" y="274638"/>
            <a:ext cx="8669337" cy="1143000"/>
          </a:xfrm>
        </p:spPr>
        <p:txBody>
          <a:bodyPr>
            <a:normAutofit/>
          </a:bodyPr>
          <a:lstStyle/>
          <a:p>
            <a:r>
              <a:rPr lang="en-US" sz="4000" b="1" dirty="0"/>
              <a:t>Listening Activity 1</a:t>
            </a:r>
          </a:p>
        </p:txBody>
      </p:sp>
      <p:sp>
        <p:nvSpPr>
          <p:cNvPr id="3" name="Content Placeholder 2"/>
          <p:cNvSpPr>
            <a:spLocks noGrp="1"/>
          </p:cNvSpPr>
          <p:nvPr>
            <p:ph idx="4294967295"/>
          </p:nvPr>
        </p:nvSpPr>
        <p:spPr>
          <a:xfrm>
            <a:off x="914400" y="1830388"/>
            <a:ext cx="8229600" cy="4525962"/>
          </a:xfrm>
        </p:spPr>
        <p:txBody>
          <a:bodyPr>
            <a:normAutofit/>
          </a:bodyPr>
          <a:lstStyle/>
          <a:p>
            <a:pPr marL="0" indent="0">
              <a:buNone/>
            </a:pPr>
            <a:endParaRPr lang="en-US" dirty="0"/>
          </a:p>
          <a:p>
            <a:pPr>
              <a:buFont typeface="Wingdings" charset="2"/>
              <a:buChar char="§"/>
            </a:pPr>
            <a:endParaRPr lang="en-US" dirty="0"/>
          </a:p>
        </p:txBody>
      </p:sp>
      <p:sp>
        <p:nvSpPr>
          <p:cNvPr id="4" name="Rectangle 3"/>
          <p:cNvSpPr/>
          <p:nvPr/>
        </p:nvSpPr>
        <p:spPr>
          <a:xfrm>
            <a:off x="1560157" y="2523709"/>
            <a:ext cx="6498348" cy="2308324"/>
          </a:xfrm>
          <a:prstGeom prst="rect">
            <a:avLst/>
          </a:prstGeom>
        </p:spPr>
        <p:txBody>
          <a:bodyPr wrap="square">
            <a:spAutoFit/>
          </a:bodyPr>
          <a:lstStyle/>
          <a:p>
            <a:pPr lvl="0"/>
            <a:r>
              <a:rPr lang="en-GB" sz="2400" dirty="0"/>
              <a:t>Looking at the listening self-assessment sheet and without taking too long to think about the answers tick the answers that most apply to you.  </a:t>
            </a:r>
          </a:p>
          <a:p>
            <a:pPr lvl="0"/>
            <a:endParaRPr lang="en-GB" sz="2400" dirty="0"/>
          </a:p>
          <a:p>
            <a:pPr lvl="0"/>
            <a:r>
              <a:rPr lang="en-GB" sz="2400" dirty="0"/>
              <a:t>You won’t be asked to share this so please be very honest.</a:t>
            </a:r>
          </a:p>
        </p:txBody>
      </p:sp>
    </p:spTree>
    <p:extLst>
      <p:ext uri="{BB962C8B-B14F-4D97-AF65-F5344CB8AC3E}">
        <p14:creationId xmlns:p14="http://schemas.microsoft.com/office/powerpoint/2010/main" val="172315222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46672" y="1057488"/>
            <a:ext cx="8669337" cy="1143000"/>
          </a:xfrm>
        </p:spPr>
        <p:txBody>
          <a:bodyPr>
            <a:normAutofit/>
          </a:bodyPr>
          <a:lstStyle/>
          <a:p>
            <a:r>
              <a:rPr lang="en-US" sz="4000" b="1" dirty="0"/>
              <a:t>Listening Activity 2</a:t>
            </a:r>
          </a:p>
        </p:txBody>
      </p:sp>
      <p:sp>
        <p:nvSpPr>
          <p:cNvPr id="3" name="Content Placeholder 2"/>
          <p:cNvSpPr>
            <a:spLocks noGrp="1"/>
          </p:cNvSpPr>
          <p:nvPr>
            <p:ph idx="4294967295"/>
          </p:nvPr>
        </p:nvSpPr>
        <p:spPr>
          <a:xfrm>
            <a:off x="914400" y="1830388"/>
            <a:ext cx="8229600" cy="4525962"/>
          </a:xfrm>
        </p:spPr>
        <p:txBody>
          <a:bodyPr>
            <a:normAutofit/>
          </a:bodyPr>
          <a:lstStyle/>
          <a:p>
            <a:pPr marL="0" indent="0">
              <a:buNone/>
            </a:pPr>
            <a:endParaRPr lang="en-US" dirty="0"/>
          </a:p>
          <a:p>
            <a:pPr>
              <a:buFont typeface="Wingdings" charset="2"/>
              <a:buChar char="§"/>
            </a:pPr>
            <a:endParaRPr lang="en-US" dirty="0"/>
          </a:p>
        </p:txBody>
      </p:sp>
      <p:sp>
        <p:nvSpPr>
          <p:cNvPr id="4" name="Rectangle 3"/>
          <p:cNvSpPr/>
          <p:nvPr/>
        </p:nvSpPr>
        <p:spPr>
          <a:xfrm>
            <a:off x="1392845" y="2922089"/>
            <a:ext cx="6832971" cy="1569660"/>
          </a:xfrm>
          <a:prstGeom prst="rect">
            <a:avLst/>
          </a:prstGeom>
        </p:spPr>
        <p:txBody>
          <a:bodyPr wrap="square">
            <a:spAutoFit/>
          </a:bodyPr>
          <a:lstStyle/>
          <a:p>
            <a:pPr lvl="0"/>
            <a:r>
              <a:rPr lang="en-GB" sz="2400" dirty="0"/>
              <a:t>This exercise will give you practice in Active Listening. It  will give you an insight into how it feels when you are listened to actively and also when you are not.</a:t>
            </a:r>
          </a:p>
          <a:p>
            <a:pPr lvl="0"/>
            <a:endParaRPr lang="en-GB" sz="2400" dirty="0">
              <a:solidFill>
                <a:srgbClr val="000090"/>
              </a:solidFill>
            </a:endParaRPr>
          </a:p>
        </p:txBody>
      </p:sp>
    </p:spTree>
    <p:extLst>
      <p:ext uri="{BB962C8B-B14F-4D97-AF65-F5344CB8AC3E}">
        <p14:creationId xmlns:p14="http://schemas.microsoft.com/office/powerpoint/2010/main" val="213291996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26185" y="362878"/>
            <a:ext cx="8669337" cy="1143000"/>
          </a:xfrm>
        </p:spPr>
        <p:txBody>
          <a:bodyPr>
            <a:normAutofit/>
          </a:bodyPr>
          <a:lstStyle/>
          <a:p>
            <a:r>
              <a:rPr lang="en-US" sz="4000" b="1" dirty="0"/>
              <a:t>Final Activity</a:t>
            </a:r>
          </a:p>
        </p:txBody>
      </p:sp>
      <p:sp>
        <p:nvSpPr>
          <p:cNvPr id="3" name="Content Placeholder 2"/>
          <p:cNvSpPr>
            <a:spLocks noGrp="1"/>
          </p:cNvSpPr>
          <p:nvPr>
            <p:ph idx="4294967295"/>
          </p:nvPr>
        </p:nvSpPr>
        <p:spPr>
          <a:xfrm>
            <a:off x="914400" y="1830388"/>
            <a:ext cx="8229600" cy="4525962"/>
          </a:xfrm>
        </p:spPr>
        <p:txBody>
          <a:bodyPr>
            <a:normAutofit/>
          </a:bodyPr>
          <a:lstStyle/>
          <a:p>
            <a:pPr marL="0" indent="0">
              <a:buNone/>
            </a:pPr>
            <a:endParaRPr lang="en-US" dirty="0"/>
          </a:p>
          <a:p>
            <a:pPr marL="0" indent="0">
              <a:buNone/>
            </a:pPr>
            <a:endParaRPr lang="en-US" dirty="0"/>
          </a:p>
        </p:txBody>
      </p:sp>
      <p:sp>
        <p:nvSpPr>
          <p:cNvPr id="4" name="Rectangle 3"/>
          <p:cNvSpPr/>
          <p:nvPr/>
        </p:nvSpPr>
        <p:spPr>
          <a:xfrm>
            <a:off x="777095" y="2922089"/>
            <a:ext cx="7755467" cy="1446550"/>
          </a:xfrm>
          <a:prstGeom prst="rect">
            <a:avLst/>
          </a:prstGeom>
        </p:spPr>
        <p:txBody>
          <a:bodyPr wrap="square">
            <a:spAutoFit/>
          </a:bodyPr>
          <a:lstStyle/>
          <a:p>
            <a:pPr lvl="0" algn="ctr"/>
            <a:endParaRPr lang="en-US" sz="3200" b="1" dirty="0">
              <a:solidFill>
                <a:srgbClr val="002060"/>
              </a:solidFill>
            </a:endParaRPr>
          </a:p>
          <a:p>
            <a:pPr lvl="0" algn="ctr"/>
            <a:r>
              <a:rPr lang="en-US" sz="3200" dirty="0"/>
              <a:t>Reflections and Round </a:t>
            </a:r>
            <a:r>
              <a:rPr lang="en-GB" sz="3200" dirty="0"/>
              <a:t>Up</a:t>
            </a:r>
          </a:p>
          <a:p>
            <a:pPr lvl="0"/>
            <a:endParaRPr lang="en-GB" sz="2400" dirty="0">
              <a:solidFill>
                <a:srgbClr val="000090"/>
              </a:solidFill>
            </a:endParaRPr>
          </a:p>
        </p:txBody>
      </p:sp>
    </p:spTree>
    <p:extLst>
      <p:ext uri="{BB962C8B-B14F-4D97-AF65-F5344CB8AC3E}">
        <p14:creationId xmlns:p14="http://schemas.microsoft.com/office/powerpoint/2010/main" val="29938716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74663" y="274638"/>
            <a:ext cx="8669337" cy="1143000"/>
          </a:xfrm>
          <a:ln>
            <a:noFill/>
          </a:ln>
        </p:spPr>
        <p:txBody>
          <a:bodyPr>
            <a:normAutofit/>
          </a:bodyPr>
          <a:lstStyle/>
          <a:p>
            <a:r>
              <a:rPr lang="en-US" sz="3600" b="1" dirty="0"/>
              <a:t>Learning outcomes</a:t>
            </a:r>
          </a:p>
        </p:txBody>
      </p:sp>
      <p:sp>
        <p:nvSpPr>
          <p:cNvPr id="3" name="Content Placeholder 2"/>
          <p:cNvSpPr>
            <a:spLocks noGrp="1"/>
          </p:cNvSpPr>
          <p:nvPr>
            <p:ph idx="4294967295"/>
          </p:nvPr>
        </p:nvSpPr>
        <p:spPr>
          <a:xfrm>
            <a:off x="914400" y="1830388"/>
            <a:ext cx="8229600" cy="4525962"/>
          </a:xfrm>
        </p:spPr>
        <p:txBody>
          <a:bodyPr>
            <a:normAutofit/>
          </a:bodyPr>
          <a:lstStyle/>
          <a:p>
            <a:pPr marL="0" indent="0">
              <a:buNone/>
            </a:pPr>
            <a:r>
              <a:rPr lang="en-GB" sz="2800" dirty="0"/>
              <a:t>By the end of this session participants will have: </a:t>
            </a:r>
          </a:p>
          <a:p>
            <a:pPr marL="0" indent="0">
              <a:buNone/>
            </a:pPr>
            <a:endParaRPr lang="en-GB" sz="2800" dirty="0"/>
          </a:p>
          <a:p>
            <a:pPr lvl="0"/>
            <a:r>
              <a:rPr lang="en-GB" sz="2800" dirty="0"/>
              <a:t>A basic understanding of the impact on the family of caring for a child with a life-limiting condition</a:t>
            </a:r>
          </a:p>
          <a:p>
            <a:pPr lvl="0"/>
            <a:r>
              <a:rPr lang="en-GB" sz="2800" dirty="0"/>
              <a:t>Considered the diverse needs of the family </a:t>
            </a:r>
          </a:p>
          <a:p>
            <a:pPr lvl="0"/>
            <a:r>
              <a:rPr lang="en-GB" sz="2800" dirty="0"/>
              <a:t>A good understanding of risk assessment and working safely with families</a:t>
            </a:r>
          </a:p>
          <a:p>
            <a:pPr lvl="0"/>
            <a:r>
              <a:rPr lang="en-GB" sz="2800" dirty="0"/>
              <a:t>A good understanding of active listening and its importance</a:t>
            </a:r>
          </a:p>
        </p:txBody>
      </p:sp>
    </p:spTree>
    <p:extLst>
      <p:ext uri="{BB962C8B-B14F-4D97-AF65-F5344CB8AC3E}">
        <p14:creationId xmlns:p14="http://schemas.microsoft.com/office/powerpoint/2010/main" val="97829756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477078" y="618987"/>
            <a:ext cx="8229600" cy="4525963"/>
          </a:xfrm>
        </p:spPr>
        <p:txBody>
          <a:bodyPr/>
          <a:lstStyle/>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lgn="ctr">
              <a:buNone/>
            </a:pPr>
            <a:r>
              <a:rPr lang="en-US" b="1" dirty="0"/>
              <a:t>THANK YOU FOR YOUR ENERGY AND PARTICIPATION!</a:t>
            </a:r>
          </a:p>
        </p:txBody>
      </p:sp>
    </p:spTree>
    <p:extLst>
      <p:ext uri="{BB962C8B-B14F-4D97-AF65-F5344CB8AC3E}">
        <p14:creationId xmlns:p14="http://schemas.microsoft.com/office/powerpoint/2010/main" val="2307797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74663" y="274638"/>
            <a:ext cx="8669337" cy="1143000"/>
          </a:xfrm>
        </p:spPr>
        <p:txBody>
          <a:bodyPr>
            <a:normAutofit/>
          </a:bodyPr>
          <a:lstStyle/>
          <a:p>
            <a:r>
              <a:rPr lang="en-US" sz="3600" b="1" dirty="0"/>
              <a:t>Activity 1</a:t>
            </a:r>
          </a:p>
        </p:txBody>
      </p:sp>
      <p:sp>
        <p:nvSpPr>
          <p:cNvPr id="3" name="Content Placeholder 2"/>
          <p:cNvSpPr>
            <a:spLocks noGrp="1"/>
          </p:cNvSpPr>
          <p:nvPr>
            <p:ph idx="4294967295"/>
          </p:nvPr>
        </p:nvSpPr>
        <p:spPr>
          <a:xfrm>
            <a:off x="914400" y="1830388"/>
            <a:ext cx="8229600" cy="4525962"/>
          </a:xfrm>
        </p:spPr>
        <p:txBody>
          <a:bodyPr/>
          <a:lstStyle/>
          <a:p>
            <a:pPr marL="0" indent="0">
              <a:buNone/>
            </a:pPr>
            <a:r>
              <a:rPr lang="en-US" sz="2800" dirty="0"/>
              <a:t>Thinking about the family scenario:</a:t>
            </a:r>
          </a:p>
          <a:p>
            <a:pPr lvl="0"/>
            <a:r>
              <a:rPr lang="en-US" sz="2800" dirty="0"/>
              <a:t>What is the impact on each person / how might each of them be feeling?</a:t>
            </a:r>
            <a:endParaRPr lang="en-GB" sz="2800" dirty="0"/>
          </a:p>
          <a:p>
            <a:pPr lvl="0"/>
            <a:r>
              <a:rPr lang="en-US" sz="2800" dirty="0"/>
              <a:t>What support might they need?</a:t>
            </a:r>
            <a:endParaRPr lang="en-GB" sz="2800" dirty="0"/>
          </a:p>
          <a:p>
            <a:pPr lvl="0"/>
            <a:r>
              <a:rPr lang="en-US" sz="2800" dirty="0"/>
              <a:t>How might you as family support volunteers be able to help the family?</a:t>
            </a:r>
            <a:endParaRPr lang="en-GB" sz="2800" dirty="0"/>
          </a:p>
          <a:p>
            <a:pPr marL="0" indent="0">
              <a:buNone/>
            </a:pPr>
            <a:endParaRPr lang="en-US" dirty="0"/>
          </a:p>
        </p:txBody>
      </p:sp>
    </p:spTree>
    <p:extLst>
      <p:ext uri="{BB962C8B-B14F-4D97-AF65-F5344CB8AC3E}">
        <p14:creationId xmlns:p14="http://schemas.microsoft.com/office/powerpoint/2010/main" val="39018390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765313" y="1832251"/>
            <a:ext cx="7772400" cy="1470025"/>
          </a:xfrm>
        </p:spPr>
        <p:txBody>
          <a:bodyPr/>
          <a:lstStyle/>
          <a:p>
            <a:r>
              <a:rPr lang="en-US" b="1" dirty="0"/>
              <a:t>Family Support Volunteers</a:t>
            </a:r>
          </a:p>
        </p:txBody>
      </p:sp>
      <p:sp>
        <p:nvSpPr>
          <p:cNvPr id="3" name="Subtitle 2"/>
          <p:cNvSpPr>
            <a:spLocks noGrp="1"/>
          </p:cNvSpPr>
          <p:nvPr>
            <p:ph type="subTitle" idx="4294967295"/>
          </p:nvPr>
        </p:nvSpPr>
        <p:spPr>
          <a:xfrm>
            <a:off x="1451113" y="3130826"/>
            <a:ext cx="6400800" cy="1752600"/>
          </a:xfrm>
        </p:spPr>
        <p:txBody>
          <a:bodyPr/>
          <a:lstStyle/>
          <a:p>
            <a:r>
              <a:rPr lang="en-US" dirty="0"/>
              <a:t>Unit 4</a:t>
            </a:r>
          </a:p>
          <a:p>
            <a:r>
              <a:rPr lang="en-US" dirty="0"/>
              <a:t>Working Safely with families</a:t>
            </a:r>
          </a:p>
          <a:p>
            <a:r>
              <a:rPr lang="en-US" dirty="0"/>
              <a:t>Risk Assessment  </a:t>
            </a:r>
          </a:p>
        </p:txBody>
      </p:sp>
    </p:spTree>
    <p:extLst>
      <p:ext uri="{BB962C8B-B14F-4D97-AF65-F5344CB8AC3E}">
        <p14:creationId xmlns:p14="http://schemas.microsoft.com/office/powerpoint/2010/main" val="33575156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74663" y="484948"/>
            <a:ext cx="8669337" cy="1143000"/>
          </a:xfrm>
        </p:spPr>
        <p:txBody>
          <a:bodyPr>
            <a:normAutofit/>
          </a:bodyPr>
          <a:lstStyle/>
          <a:p>
            <a:r>
              <a:rPr lang="en-US" sz="3600" b="1" dirty="0"/>
              <a:t>Risk Assessment Stages</a:t>
            </a:r>
          </a:p>
        </p:txBody>
      </p:sp>
      <p:sp>
        <p:nvSpPr>
          <p:cNvPr id="3" name="Content Placeholder 2"/>
          <p:cNvSpPr>
            <a:spLocks noGrp="1"/>
          </p:cNvSpPr>
          <p:nvPr>
            <p:ph idx="4294967295"/>
          </p:nvPr>
        </p:nvSpPr>
        <p:spPr>
          <a:xfrm>
            <a:off x="1053548" y="1661423"/>
            <a:ext cx="8229600" cy="4525962"/>
          </a:xfrm>
        </p:spPr>
        <p:txBody>
          <a:bodyPr>
            <a:noAutofit/>
          </a:bodyPr>
          <a:lstStyle/>
          <a:p>
            <a:pPr lvl="0"/>
            <a:endParaRPr lang="en-GB" sz="2400" dirty="0"/>
          </a:p>
          <a:p>
            <a:pPr lvl="0"/>
            <a:r>
              <a:rPr lang="en-GB" sz="2800" dirty="0"/>
              <a:t>Identify the risk/hazard.</a:t>
            </a:r>
          </a:p>
          <a:p>
            <a:pPr lvl="0"/>
            <a:r>
              <a:rPr lang="en-GB" sz="2800" dirty="0"/>
              <a:t>Decide who might be affected and how.</a:t>
            </a:r>
          </a:p>
          <a:p>
            <a:pPr lvl="0"/>
            <a:r>
              <a:rPr lang="en-GB" sz="2800" dirty="0"/>
              <a:t>Consider what needs to be done to minimise/manage the risk.</a:t>
            </a:r>
          </a:p>
          <a:p>
            <a:pPr lvl="0"/>
            <a:r>
              <a:rPr lang="en-GB" sz="2800" dirty="0"/>
              <a:t>Record the information.</a:t>
            </a:r>
          </a:p>
          <a:p>
            <a:pPr lvl="0"/>
            <a:r>
              <a:rPr lang="en-GB" sz="2800" dirty="0"/>
              <a:t>Review the risk assessment.</a:t>
            </a:r>
          </a:p>
          <a:p>
            <a:pPr marL="0" indent="0">
              <a:buNone/>
            </a:pPr>
            <a:endParaRPr lang="en-GB" sz="2400" dirty="0"/>
          </a:p>
          <a:p>
            <a:pPr marL="0" indent="0">
              <a:buNone/>
            </a:pPr>
            <a:endParaRPr lang="en-GB" sz="2400" dirty="0"/>
          </a:p>
          <a:p>
            <a:pPr marL="0" indent="0">
              <a:buNone/>
            </a:pPr>
            <a:endParaRPr lang="en-US" sz="2400" dirty="0"/>
          </a:p>
        </p:txBody>
      </p:sp>
    </p:spTree>
    <p:extLst>
      <p:ext uri="{BB962C8B-B14F-4D97-AF65-F5344CB8AC3E}">
        <p14:creationId xmlns:p14="http://schemas.microsoft.com/office/powerpoint/2010/main" val="35982096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902918" y="647666"/>
            <a:ext cx="5335628" cy="646331"/>
          </a:xfrm>
          <a:prstGeom prst="rect">
            <a:avLst/>
          </a:prstGeom>
          <a:noFill/>
        </p:spPr>
        <p:txBody>
          <a:bodyPr wrap="none" rtlCol="0">
            <a:spAutoFit/>
          </a:bodyPr>
          <a:lstStyle/>
          <a:p>
            <a:r>
              <a:rPr lang="en-US" sz="3600" b="1" dirty="0"/>
              <a:t>Risk Assessment Activity 1 </a:t>
            </a:r>
          </a:p>
        </p:txBody>
      </p:sp>
      <p:sp>
        <p:nvSpPr>
          <p:cNvPr id="4" name="TextBox 3"/>
          <p:cNvSpPr txBox="1"/>
          <p:nvPr/>
        </p:nvSpPr>
        <p:spPr>
          <a:xfrm>
            <a:off x="919054" y="2059999"/>
            <a:ext cx="7495067" cy="2062103"/>
          </a:xfrm>
          <a:prstGeom prst="rect">
            <a:avLst/>
          </a:prstGeom>
          <a:noFill/>
        </p:spPr>
        <p:txBody>
          <a:bodyPr wrap="square" rtlCol="0">
            <a:spAutoFit/>
          </a:bodyPr>
          <a:lstStyle/>
          <a:p>
            <a:r>
              <a:rPr lang="en-US" sz="3200" dirty="0"/>
              <a:t>Identifying Risk</a:t>
            </a:r>
          </a:p>
          <a:p>
            <a:endParaRPr lang="en-US" sz="3200" dirty="0"/>
          </a:p>
          <a:p>
            <a:r>
              <a:rPr lang="en-US" sz="3200" dirty="0"/>
              <a:t>Think about some situations where you might be at risk as a volunteer.</a:t>
            </a:r>
          </a:p>
        </p:txBody>
      </p:sp>
    </p:spTree>
    <p:extLst>
      <p:ext uri="{BB962C8B-B14F-4D97-AF65-F5344CB8AC3E}">
        <p14:creationId xmlns:p14="http://schemas.microsoft.com/office/powerpoint/2010/main" val="35426144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74663" y="274638"/>
            <a:ext cx="8669337" cy="1143000"/>
          </a:xfrm>
        </p:spPr>
        <p:txBody>
          <a:bodyPr>
            <a:normAutofit/>
          </a:bodyPr>
          <a:lstStyle/>
          <a:p>
            <a:r>
              <a:rPr lang="en-US" sz="3600" b="1" dirty="0"/>
              <a:t>Possible Risk Situations</a:t>
            </a:r>
          </a:p>
        </p:txBody>
      </p:sp>
      <p:sp>
        <p:nvSpPr>
          <p:cNvPr id="3" name="Content Placeholder 2"/>
          <p:cNvSpPr>
            <a:spLocks noGrp="1"/>
          </p:cNvSpPr>
          <p:nvPr>
            <p:ph idx="4294967295"/>
          </p:nvPr>
        </p:nvSpPr>
        <p:spPr>
          <a:xfrm>
            <a:off x="914400" y="1830388"/>
            <a:ext cx="8229600" cy="4525962"/>
          </a:xfrm>
        </p:spPr>
        <p:txBody>
          <a:bodyPr>
            <a:normAutofit fontScale="77500" lnSpcReduction="20000"/>
          </a:bodyPr>
          <a:lstStyle/>
          <a:p>
            <a:pPr lvl="0"/>
            <a:r>
              <a:rPr lang="en-GB" dirty="0"/>
              <a:t>Being in a client’s home</a:t>
            </a:r>
          </a:p>
          <a:p>
            <a:pPr lvl="0"/>
            <a:r>
              <a:rPr lang="en-GB" dirty="0"/>
              <a:t>Being out alone at night</a:t>
            </a:r>
          </a:p>
          <a:p>
            <a:pPr lvl="0"/>
            <a:r>
              <a:rPr lang="en-GB" dirty="0"/>
              <a:t>Volunteering for a family who live in a rough part of town</a:t>
            </a:r>
          </a:p>
          <a:p>
            <a:pPr lvl="0"/>
            <a:r>
              <a:rPr lang="en-GB" dirty="0"/>
              <a:t>Working with vulnerable children, young people and families</a:t>
            </a:r>
          </a:p>
          <a:p>
            <a:pPr lvl="0"/>
            <a:r>
              <a:rPr lang="en-GB" dirty="0"/>
              <a:t>Working with families who may be difficult or aggressive</a:t>
            </a:r>
          </a:p>
          <a:p>
            <a:pPr lvl="0"/>
            <a:r>
              <a:rPr lang="en-GB" dirty="0"/>
              <a:t>Working in homes with large, unfriendly dogs</a:t>
            </a:r>
          </a:p>
          <a:p>
            <a:pPr lvl="0"/>
            <a:r>
              <a:rPr lang="en-GB" dirty="0"/>
              <a:t>Working with equipment in families’ homes with which you are not familiar</a:t>
            </a:r>
          </a:p>
          <a:p>
            <a:pPr lvl="0"/>
            <a:r>
              <a:rPr lang="en-GB" dirty="0"/>
              <a:t>Gardening whilst children are playing</a:t>
            </a:r>
          </a:p>
          <a:p>
            <a:pPr lvl="0"/>
            <a:r>
              <a:rPr lang="en-GB" dirty="0"/>
              <a:t>Cooking/ironing whilst young children and around</a:t>
            </a:r>
          </a:p>
          <a:p>
            <a:pPr lvl="0"/>
            <a:r>
              <a:rPr lang="en-GB" dirty="0"/>
              <a:t>Outings with children and young people</a:t>
            </a:r>
          </a:p>
          <a:p>
            <a:pPr marL="0" indent="0">
              <a:buNone/>
            </a:pPr>
            <a:endParaRPr lang="en-GB" dirty="0"/>
          </a:p>
        </p:txBody>
      </p:sp>
    </p:spTree>
    <p:extLst>
      <p:ext uri="{BB962C8B-B14F-4D97-AF65-F5344CB8AC3E}">
        <p14:creationId xmlns:p14="http://schemas.microsoft.com/office/powerpoint/2010/main" val="11021180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74663" y="274638"/>
            <a:ext cx="8669337" cy="1143000"/>
          </a:xfrm>
        </p:spPr>
        <p:txBody>
          <a:bodyPr>
            <a:normAutofit/>
          </a:bodyPr>
          <a:lstStyle/>
          <a:p>
            <a:r>
              <a:rPr lang="en-US" sz="3600" b="1" dirty="0"/>
              <a:t>Working safely </a:t>
            </a:r>
            <a:r>
              <a:rPr lang="en-US" sz="3600" b="1" baseline="30000" dirty="0"/>
              <a:t>1</a:t>
            </a:r>
          </a:p>
        </p:txBody>
      </p:sp>
      <p:sp>
        <p:nvSpPr>
          <p:cNvPr id="3" name="Content Placeholder 2"/>
          <p:cNvSpPr>
            <a:spLocks noGrp="1"/>
          </p:cNvSpPr>
          <p:nvPr>
            <p:ph idx="4294967295"/>
          </p:nvPr>
        </p:nvSpPr>
        <p:spPr>
          <a:xfrm>
            <a:off x="914400" y="1830388"/>
            <a:ext cx="8229600" cy="4525962"/>
          </a:xfrm>
        </p:spPr>
        <p:txBody>
          <a:bodyPr>
            <a:normAutofit/>
          </a:bodyPr>
          <a:lstStyle/>
          <a:p>
            <a:pPr marL="0" indent="0">
              <a:buNone/>
            </a:pPr>
            <a:endParaRPr lang="en-US" dirty="0"/>
          </a:p>
          <a:p>
            <a:pPr>
              <a:buFont typeface="Wingdings" charset="2"/>
              <a:buChar char="§"/>
            </a:pPr>
            <a:endParaRPr lang="en-US" dirty="0"/>
          </a:p>
        </p:txBody>
      </p:sp>
      <p:sp>
        <p:nvSpPr>
          <p:cNvPr id="5" name="Rectangle 4"/>
          <p:cNvSpPr/>
          <p:nvPr/>
        </p:nvSpPr>
        <p:spPr>
          <a:xfrm>
            <a:off x="540029" y="6185728"/>
            <a:ext cx="8479726" cy="461665"/>
          </a:xfrm>
          <a:prstGeom prst="rect">
            <a:avLst/>
          </a:prstGeom>
        </p:spPr>
        <p:txBody>
          <a:bodyPr wrap="square">
            <a:spAutoFit/>
          </a:bodyPr>
          <a:lstStyle/>
          <a:p>
            <a:r>
              <a:rPr lang="en-GB" sz="1200" dirty="0"/>
              <a:t>1. Working Alone Suzy Lamplugh Trust</a:t>
            </a:r>
          </a:p>
          <a:p>
            <a:r>
              <a:rPr lang="en-GB" sz="1200" u="sng" dirty="0">
                <a:hlinkClick r:id="rId2"/>
              </a:rPr>
              <a:t>http://www.suzylamplugh.org/wpcms/wp-content/uploads/Working-Alone2.pdf</a:t>
            </a:r>
            <a:endParaRPr lang="en-GB" sz="1200" dirty="0"/>
          </a:p>
        </p:txBody>
      </p:sp>
      <p:sp>
        <p:nvSpPr>
          <p:cNvPr id="6" name="TextBox 5"/>
          <p:cNvSpPr txBox="1"/>
          <p:nvPr/>
        </p:nvSpPr>
        <p:spPr>
          <a:xfrm>
            <a:off x="735499" y="1510677"/>
            <a:ext cx="8088786" cy="4247317"/>
          </a:xfrm>
          <a:prstGeom prst="rect">
            <a:avLst/>
          </a:prstGeom>
          <a:noFill/>
        </p:spPr>
        <p:txBody>
          <a:bodyPr wrap="square" rtlCol="0">
            <a:spAutoFit/>
          </a:bodyPr>
          <a:lstStyle/>
          <a:p>
            <a:pPr marL="457200" lvl="0" indent="-457200">
              <a:buFont typeface="Arial" panose="020B0604020202020204" pitchFamily="34" charset="0"/>
              <a:buChar char="•"/>
            </a:pPr>
            <a:r>
              <a:rPr lang="en-GB" sz="2600" dirty="0"/>
              <a:t>Tell someone where you are going and your estimated arrival and leaving times. </a:t>
            </a:r>
          </a:p>
          <a:p>
            <a:pPr marL="457200" lvl="0" indent="-457200">
              <a:buFont typeface="Arial" panose="020B0604020202020204" pitchFamily="34" charset="0"/>
              <a:buChar char="•"/>
            </a:pPr>
            <a:r>
              <a:rPr lang="en-GB" sz="2600" dirty="0"/>
              <a:t>Always carry a fully charged mobile phone with credit.</a:t>
            </a:r>
          </a:p>
          <a:p>
            <a:pPr marL="457200" lvl="0" indent="-457200">
              <a:buFont typeface="Arial" panose="020B0604020202020204" pitchFamily="34" charset="0"/>
              <a:buChar char="•"/>
            </a:pPr>
            <a:r>
              <a:rPr lang="en-GB" sz="2600" dirty="0"/>
              <a:t>Familiarise yourself if not own vehicle</a:t>
            </a:r>
          </a:p>
          <a:p>
            <a:pPr marL="457200" lvl="0" indent="-457200">
              <a:buFont typeface="Arial" panose="020B0604020202020204" pitchFamily="34" charset="0"/>
              <a:buChar char="•"/>
            </a:pPr>
            <a:r>
              <a:rPr lang="en-GB" sz="2600" dirty="0"/>
              <a:t>Make sure you have enough fuel. </a:t>
            </a:r>
          </a:p>
          <a:p>
            <a:pPr marL="457200" lvl="0" indent="-457200">
              <a:buFont typeface="Arial" panose="020B0604020202020204" pitchFamily="34" charset="0"/>
              <a:buChar char="•"/>
            </a:pPr>
            <a:r>
              <a:rPr lang="en-GB" sz="2600" dirty="0"/>
              <a:t>Keep doors locked and windows closed whilst driving.</a:t>
            </a:r>
          </a:p>
          <a:p>
            <a:pPr marL="457200" lvl="0" indent="-457200">
              <a:buFont typeface="Arial" panose="020B0604020202020204" pitchFamily="34" charset="0"/>
              <a:buChar char="•"/>
            </a:pPr>
            <a:r>
              <a:rPr lang="en-GB" sz="2600" dirty="0"/>
              <a:t>Know how to get where you are going -directions/map.</a:t>
            </a:r>
          </a:p>
          <a:p>
            <a:pPr marL="457200" lvl="0" indent="-457200">
              <a:buFont typeface="Arial" panose="020B0604020202020204" pitchFamily="34" charset="0"/>
              <a:buChar char="•"/>
            </a:pPr>
            <a:r>
              <a:rPr lang="en-GB" sz="2600" dirty="0"/>
              <a:t>Park in well lit streets or car parks.</a:t>
            </a:r>
          </a:p>
          <a:p>
            <a:pPr marL="457200" lvl="0" indent="-457200">
              <a:buFont typeface="Arial" panose="020B0604020202020204" pitchFamily="34" charset="0"/>
              <a:buChar char="•"/>
            </a:pPr>
            <a:r>
              <a:rPr lang="en-GB" sz="2600" dirty="0"/>
              <a:t>Keep all valuables locked out of sight.</a:t>
            </a:r>
          </a:p>
          <a:p>
            <a:endParaRPr lang="en-US" dirty="0"/>
          </a:p>
          <a:p>
            <a:endParaRPr lang="en-US" dirty="0"/>
          </a:p>
        </p:txBody>
      </p:sp>
    </p:spTree>
    <p:extLst>
      <p:ext uri="{BB962C8B-B14F-4D97-AF65-F5344CB8AC3E}">
        <p14:creationId xmlns:p14="http://schemas.microsoft.com/office/powerpoint/2010/main" val="28847661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74663" y="274638"/>
            <a:ext cx="8669337" cy="1143000"/>
          </a:xfrm>
        </p:spPr>
        <p:txBody>
          <a:bodyPr>
            <a:normAutofit/>
          </a:bodyPr>
          <a:lstStyle/>
          <a:p>
            <a:r>
              <a:rPr lang="en-US" sz="3600" b="1" dirty="0"/>
              <a:t>Working safely </a:t>
            </a:r>
            <a:r>
              <a:rPr lang="en-US" dirty="0"/>
              <a:t>2</a:t>
            </a:r>
            <a:endParaRPr lang="en-US" sz="3600" b="1" dirty="0"/>
          </a:p>
        </p:txBody>
      </p:sp>
      <p:sp>
        <p:nvSpPr>
          <p:cNvPr id="3" name="Content Placeholder 2"/>
          <p:cNvSpPr>
            <a:spLocks noGrp="1"/>
          </p:cNvSpPr>
          <p:nvPr>
            <p:ph idx="4294967295"/>
          </p:nvPr>
        </p:nvSpPr>
        <p:spPr>
          <a:xfrm>
            <a:off x="914400" y="1830388"/>
            <a:ext cx="8229600" cy="4525962"/>
          </a:xfrm>
        </p:spPr>
        <p:txBody>
          <a:bodyPr>
            <a:normAutofit/>
          </a:bodyPr>
          <a:lstStyle/>
          <a:p>
            <a:pPr marL="0" indent="0">
              <a:buNone/>
            </a:pPr>
            <a:endParaRPr lang="en-US" dirty="0"/>
          </a:p>
          <a:p>
            <a:pPr>
              <a:buFont typeface="Wingdings" charset="2"/>
              <a:buChar char="§"/>
            </a:pPr>
            <a:endParaRPr lang="en-US" dirty="0"/>
          </a:p>
        </p:txBody>
      </p:sp>
      <p:sp>
        <p:nvSpPr>
          <p:cNvPr id="6" name="TextBox 5"/>
          <p:cNvSpPr txBox="1"/>
          <p:nvPr/>
        </p:nvSpPr>
        <p:spPr>
          <a:xfrm>
            <a:off x="760164" y="1667530"/>
            <a:ext cx="7452504" cy="4062651"/>
          </a:xfrm>
          <a:prstGeom prst="rect">
            <a:avLst/>
          </a:prstGeom>
          <a:noFill/>
        </p:spPr>
        <p:txBody>
          <a:bodyPr wrap="square" rtlCol="0">
            <a:spAutoFit/>
          </a:bodyPr>
          <a:lstStyle/>
          <a:p>
            <a:r>
              <a:rPr lang="en-GB" sz="2400" dirty="0"/>
              <a:t>Try to avoid: </a:t>
            </a:r>
          </a:p>
          <a:p>
            <a:endParaRPr lang="en-GB" dirty="0"/>
          </a:p>
          <a:p>
            <a:pPr marL="342900" lvl="0" indent="-342900">
              <a:buFont typeface="Arial" panose="020B0604020202020204" pitchFamily="34" charset="0"/>
              <a:buChar char="•"/>
            </a:pPr>
            <a:r>
              <a:rPr lang="en-US" sz="2400" dirty="0"/>
              <a:t>Danger spots: quiet/badly lit alleyways, subways, isolated car parks.</a:t>
            </a:r>
            <a:endParaRPr lang="en-GB" sz="2400" dirty="0"/>
          </a:p>
          <a:p>
            <a:pPr marL="342900" lvl="0" indent="-342900">
              <a:buFont typeface="Arial" panose="020B0604020202020204" pitchFamily="34" charset="0"/>
              <a:buChar char="•"/>
            </a:pPr>
            <a:r>
              <a:rPr lang="en-US" sz="2400" dirty="0"/>
              <a:t>Walking past stationary cars with engines running and people sitting in them.</a:t>
            </a:r>
            <a:endParaRPr lang="en-GB" sz="2400" dirty="0"/>
          </a:p>
          <a:p>
            <a:pPr marL="342900" lvl="0" indent="-342900">
              <a:buFont typeface="Arial" panose="020B0604020202020204" pitchFamily="34" charset="0"/>
              <a:buChar char="•"/>
            </a:pPr>
            <a:r>
              <a:rPr lang="en-US" sz="2400" dirty="0"/>
              <a:t>Accepting lifts or help from strangers. </a:t>
            </a:r>
            <a:endParaRPr lang="en-GB" sz="2400" dirty="0"/>
          </a:p>
          <a:p>
            <a:pPr marL="342900" lvl="0" indent="-342900">
              <a:buFont typeface="Arial" panose="020B0604020202020204" pitchFamily="34" charset="0"/>
              <a:buChar char="•"/>
            </a:pPr>
            <a:r>
              <a:rPr lang="en-US" sz="2400" dirty="0"/>
              <a:t>Keeping all your valuables in one place, carry spare change in a pocket in case you need to use a phone. </a:t>
            </a:r>
            <a:endParaRPr lang="en-GB" sz="2400" dirty="0"/>
          </a:p>
          <a:p>
            <a:pPr marL="342900" lvl="0" indent="-342900">
              <a:buFont typeface="Arial" panose="020B0604020202020204" pitchFamily="34" charset="0"/>
              <a:buChar char="•"/>
            </a:pPr>
            <a:r>
              <a:rPr lang="en-US" sz="2400" dirty="0"/>
              <a:t>Talking on your mobile or using headphones.</a:t>
            </a:r>
            <a:endParaRPr lang="en-GB" sz="2400" dirty="0"/>
          </a:p>
          <a:p>
            <a:pPr marL="342900" lvl="0" indent="-342900">
              <a:buFont typeface="Arial" panose="020B0604020202020204" pitchFamily="34" charset="0"/>
              <a:buChar char="•"/>
            </a:pPr>
            <a:r>
              <a:rPr lang="en-US" sz="2400" dirty="0"/>
              <a:t>Waiting for long periods at bus stops or stations.</a:t>
            </a:r>
            <a:endParaRPr lang="en-GB" sz="2400" dirty="0"/>
          </a:p>
        </p:txBody>
      </p:sp>
    </p:spTree>
    <p:extLst>
      <p:ext uri="{BB962C8B-B14F-4D97-AF65-F5344CB8AC3E}">
        <p14:creationId xmlns:p14="http://schemas.microsoft.com/office/powerpoint/2010/main" val="2819244012"/>
      </p:ext>
    </p:extLst>
  </p:cSld>
  <p:clrMapOvr>
    <a:masterClrMapping/>
  </p:clrMapOvr>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176733E7324DD2439EF4E2AD751642C7" ma:contentTypeVersion="6" ma:contentTypeDescription="Create a new document." ma:contentTypeScope="" ma:versionID="68b00c20f2637bb50cb1b2be54e17810">
  <xsd:schema xmlns:xsd="http://www.w3.org/2001/XMLSchema" xmlns:xs="http://www.w3.org/2001/XMLSchema" xmlns:p="http://schemas.microsoft.com/office/2006/metadata/properties" xmlns:ns2="cafa04f4-673b-4976-8fdd-259063c9ca9e" xmlns:ns3="23b5d50c-cd1f-4b01-a4cc-a6c213adf415" targetNamespace="http://schemas.microsoft.com/office/2006/metadata/properties" ma:root="true" ma:fieldsID="0fabe8122674c68c48c17bdbb693d4eb" ns2:_="" ns3:_="">
    <xsd:import namespace="cafa04f4-673b-4976-8fdd-259063c9ca9e"/>
    <xsd:import namespace="23b5d50c-cd1f-4b01-a4cc-a6c213adf415"/>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DateTaken" minOccurs="0"/>
                <xsd:element ref="ns3:MediaServiceAutoTag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afa04f4-673b-4976-8fdd-259063c9ca9e"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3b5d50c-cd1f-4b01-a4cc-a6c213adf415"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DateTaken" ma:index="12" nillable="true" ma:displayName="MediaServiceDateTaken" ma:description="" ma:hidden="true" ma:internalName="MediaServiceDateTaken" ma:readOnly="true">
      <xsd:simpleType>
        <xsd:restriction base="dms:Text"/>
      </xsd:simpleType>
    </xsd:element>
    <xsd:element name="MediaServiceAutoTags" ma:index="13" nillable="true" ma:displayName="MediaServiceAutoTags" ma:description="" ma:internalName="MediaServiceAutoTag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D79602B-90A3-478F-8E52-29A4A94BE5B0}">
  <ds:schemaRefs>
    <ds:schemaRef ds:uri="http://purl.org/dc/dcmitype/"/>
    <ds:schemaRef ds:uri="http://purl.org/dc/elements/1.1/"/>
    <ds:schemaRef ds:uri="http://schemas.microsoft.com/office/infopath/2007/PartnerControls"/>
    <ds:schemaRef ds:uri="http://schemas.microsoft.com/office/2006/documentManagement/types"/>
    <ds:schemaRef ds:uri="b2ee2435-268c-497f-8d3e-cec60d8d0625"/>
    <ds:schemaRef ds:uri="http://purl.org/dc/terms/"/>
    <ds:schemaRef ds:uri="http://schemas.openxmlformats.org/package/2006/metadata/core-properties"/>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C5EC2EC1-DFE1-4B2A-A80C-990BF497CE34}">
  <ds:schemaRefs>
    <ds:schemaRef ds:uri="http://schemas.microsoft.com/sharepoint/v3/contenttype/forms"/>
  </ds:schemaRefs>
</ds:datastoreItem>
</file>

<file path=customXml/itemProps3.xml><?xml version="1.0" encoding="utf-8"?>
<ds:datastoreItem xmlns:ds="http://schemas.openxmlformats.org/officeDocument/2006/customXml" ds:itemID="{9097FEB3-FA09-4AF6-9EBE-F703D50FB563}"/>
</file>

<file path=docProps/app.xml><?xml version="1.0" encoding="utf-8"?>
<Properties xmlns="http://schemas.openxmlformats.org/officeDocument/2006/extended-properties" xmlns:vt="http://schemas.openxmlformats.org/officeDocument/2006/docPropsVTypes">
  <TotalTime>299</TotalTime>
  <Words>857</Words>
  <Application>Microsoft Office PowerPoint</Application>
  <PresentationFormat>On-screen Show (4:3)</PresentationFormat>
  <Paragraphs>115</Paragraphs>
  <Slides>20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20</vt:i4>
      </vt:variant>
    </vt:vector>
  </HeadingPairs>
  <TitlesOfParts>
    <vt:vector size="24" baseType="lpstr">
      <vt:lpstr>Arial</vt:lpstr>
      <vt:lpstr>Calibri</vt:lpstr>
      <vt:lpstr>Wingdings</vt:lpstr>
      <vt:lpstr>Custom Design</vt:lpstr>
      <vt:lpstr>Family Support Volunteers</vt:lpstr>
      <vt:lpstr>Learning outcomes</vt:lpstr>
      <vt:lpstr>Activity 1</vt:lpstr>
      <vt:lpstr>Family Support Volunteers</vt:lpstr>
      <vt:lpstr>Risk Assessment Stages</vt:lpstr>
      <vt:lpstr>PowerPoint Presentation</vt:lpstr>
      <vt:lpstr>Possible Risk Situations</vt:lpstr>
      <vt:lpstr>Working safely 1</vt:lpstr>
      <vt:lpstr>Working safely 2</vt:lpstr>
      <vt:lpstr>Working safely 3</vt:lpstr>
      <vt:lpstr>Working safely 4</vt:lpstr>
      <vt:lpstr>Always….. </vt:lpstr>
      <vt:lpstr>Working Safely Activity 1</vt:lpstr>
      <vt:lpstr>Dynamic Risk Assessment </vt:lpstr>
      <vt:lpstr>Family Support Volunteers</vt:lpstr>
      <vt:lpstr>Active Listening</vt:lpstr>
      <vt:lpstr>Listening Activity 1</vt:lpstr>
      <vt:lpstr>Listening Activity 2</vt:lpstr>
      <vt:lpstr>Final Activity</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Family Support Volunteers</dc:title>
  <dc:creator>JIM SCOTT</dc:creator>
  <cp:lastModifiedBy>Emma Dixon</cp:lastModifiedBy>
  <cp:revision>55</cp:revision>
  <dcterms:created xsi:type="dcterms:W3CDTF">2015-09-06T14:41:42Z</dcterms:created>
  <dcterms:modified xsi:type="dcterms:W3CDTF">2017-08-31T13:48:24Z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0x010100176733E7324DD2439EF4E2AD751642C7</vt:lpwstr>
  </property>
</Properties>
</file>