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56" r:id="rId5"/>
    <p:sldId id="270" r:id="rId6"/>
    <p:sldId id="277" r:id="rId7"/>
    <p:sldId id="278" r:id="rId8"/>
    <p:sldId id="257" r:id="rId9"/>
    <p:sldId id="265" r:id="rId10"/>
    <p:sldId id="274" r:id="rId11"/>
    <p:sldId id="272" r:id="rId12"/>
    <p:sldId id="261" r:id="rId13"/>
    <p:sldId id="276" r:id="rId14"/>
    <p:sldId id="275" r:id="rId15"/>
    <p:sldId id="268"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42">
          <p15:clr>
            <a:srgbClr val="A4A3A4"/>
          </p15:clr>
        </p15:guide>
        <p15:guide id="2" pos="285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087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28" d="100"/>
          <a:sy n="28" d="100"/>
        </p:scale>
        <p:origin x="1924" y="20"/>
      </p:cViewPr>
      <p:guideLst>
        <p:guide orient="horz" pos="842"/>
        <p:guide pos="2852"/>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1493062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1940865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6340087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4237819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3010435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541845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424491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483855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1455458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53985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3068081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3806978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519B8B-8F86-B147-9C85-6215F999FC2B}" type="datetimeFigureOut">
              <a:rPr lang="en-US" smtClean="0"/>
              <a:t>8/31/2017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A8756F-FE26-B248-88A3-9B513F45D573}" type="slidenum">
              <a:rPr lang="en-US" smtClean="0"/>
              <a:t>‹#›</a:t>
            </a:fld>
            <a:endParaRPr lang="en-US" dirty="0"/>
          </a:p>
        </p:txBody>
      </p:sp>
    </p:spTree>
    <p:extLst>
      <p:ext uri="{BB962C8B-B14F-4D97-AF65-F5344CB8AC3E}">
        <p14:creationId xmlns:p14="http://schemas.microsoft.com/office/powerpoint/2010/main" val="19137468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Family Support Volunteers</a:t>
            </a:r>
          </a:p>
        </p:txBody>
      </p:sp>
      <p:sp>
        <p:nvSpPr>
          <p:cNvPr id="3" name="Subtitle 2"/>
          <p:cNvSpPr>
            <a:spLocks noGrp="1"/>
          </p:cNvSpPr>
          <p:nvPr>
            <p:ph idx="1"/>
          </p:nvPr>
        </p:nvSpPr>
        <p:spPr/>
        <p:txBody>
          <a:bodyPr/>
          <a:lstStyle/>
          <a:p>
            <a:r>
              <a:rPr lang="en-US" dirty="0"/>
              <a:t>Unit 1</a:t>
            </a:r>
          </a:p>
          <a:p>
            <a:r>
              <a:rPr lang="en-US" dirty="0"/>
              <a:t>Introduction to the project</a:t>
            </a:r>
          </a:p>
        </p:txBody>
      </p:sp>
      <p:pic>
        <p:nvPicPr>
          <p:cNvPr id="6" name="Picture 5"/>
          <p:cNvPicPr>
            <a:picLocks noChangeAspect="1"/>
          </p:cNvPicPr>
          <p:nvPr/>
        </p:nvPicPr>
        <p:blipFill>
          <a:blip r:embed="rId2"/>
          <a:stretch>
            <a:fillRect/>
          </a:stretch>
        </p:blipFill>
        <p:spPr>
          <a:xfrm>
            <a:off x="-871627" y="16139876"/>
            <a:ext cx="1185180" cy="944127"/>
          </a:xfrm>
          <a:prstGeom prst="rect">
            <a:avLst/>
          </a:prstGeom>
        </p:spPr>
      </p:pic>
    </p:spTree>
    <p:extLst>
      <p:ext uri="{BB962C8B-B14F-4D97-AF65-F5344CB8AC3E}">
        <p14:creationId xmlns:p14="http://schemas.microsoft.com/office/powerpoint/2010/main" val="23221967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Assessment process 2</a:t>
            </a:r>
            <a:endParaRPr lang="en-US" sz="3600" b="1" dirty="0"/>
          </a:p>
        </p:txBody>
      </p:sp>
      <p:sp>
        <p:nvSpPr>
          <p:cNvPr id="3" name="Content Placeholder 2"/>
          <p:cNvSpPr>
            <a:spLocks noGrp="1"/>
          </p:cNvSpPr>
          <p:nvPr>
            <p:ph idx="1"/>
          </p:nvPr>
        </p:nvSpPr>
        <p:spPr/>
        <p:txBody>
          <a:bodyPr>
            <a:normAutofit fontScale="92500" lnSpcReduction="20000"/>
          </a:bodyPr>
          <a:lstStyle/>
          <a:p>
            <a:pPr marL="0" indent="0">
              <a:buNone/>
            </a:pPr>
            <a:r>
              <a:rPr lang="en-GB" sz="2400" b="1" dirty="0"/>
              <a:t>Volunteer qualities 2</a:t>
            </a:r>
          </a:p>
          <a:p>
            <a:pPr marL="0" lvl="0" indent="0">
              <a:buNone/>
            </a:pPr>
            <a:endParaRPr lang="en-GB" sz="2400" dirty="0"/>
          </a:p>
          <a:p>
            <a:pPr lvl="0">
              <a:buFont typeface="Wingdings" charset="2"/>
              <a:buChar char="§"/>
            </a:pPr>
            <a:r>
              <a:rPr lang="en-GB" sz="2400" dirty="0"/>
              <a:t>Understanding of and adherence to confidentiality, boundaries and safeguarding </a:t>
            </a:r>
          </a:p>
          <a:p>
            <a:pPr marL="0" lvl="0" indent="0">
              <a:buNone/>
            </a:pPr>
            <a:endParaRPr lang="en-GB" sz="2400" dirty="0"/>
          </a:p>
          <a:p>
            <a:pPr lvl="0">
              <a:buFont typeface="Wingdings" charset="2"/>
              <a:buChar char="§"/>
            </a:pPr>
            <a:r>
              <a:rPr lang="en-GB" sz="2400" dirty="0"/>
              <a:t>Willingness and flexibility to undertake a range of activities</a:t>
            </a:r>
          </a:p>
          <a:p>
            <a:pPr marL="0" lvl="0" indent="0">
              <a:buNone/>
            </a:pPr>
            <a:endParaRPr lang="en-GB" sz="2400" dirty="0"/>
          </a:p>
          <a:p>
            <a:pPr lvl="0">
              <a:buFont typeface="Wingdings" charset="2"/>
              <a:buChar char="§"/>
            </a:pPr>
            <a:r>
              <a:rPr lang="en-GB" sz="2400" dirty="0"/>
              <a:t>Reliable, organised and able to use initiative</a:t>
            </a:r>
          </a:p>
          <a:p>
            <a:pPr marL="0" lvl="0" indent="0">
              <a:buNone/>
            </a:pPr>
            <a:endParaRPr lang="en-GB" sz="2400" dirty="0"/>
          </a:p>
          <a:p>
            <a:pPr lvl="0">
              <a:buFont typeface="Wingdings" charset="2"/>
              <a:buChar char="§"/>
            </a:pPr>
            <a:r>
              <a:rPr lang="en-GB" sz="2400" dirty="0"/>
              <a:t>Ability to work effectively as part of a team</a:t>
            </a:r>
          </a:p>
          <a:p>
            <a:pPr marL="0" lvl="0" indent="0">
              <a:buNone/>
            </a:pPr>
            <a:endParaRPr lang="en-GB" sz="2400" dirty="0"/>
          </a:p>
          <a:p>
            <a:pPr lvl="0">
              <a:buFont typeface="Wingdings" charset="2"/>
              <a:buChar char="§"/>
            </a:pPr>
            <a:r>
              <a:rPr lang="en-GB" sz="2400" dirty="0"/>
              <a:t>A commitment to self-care; attending support and supervision sessions</a:t>
            </a:r>
          </a:p>
          <a:p>
            <a:pPr lvl="0"/>
            <a:endParaRPr lang="en-GB" sz="2200" dirty="0"/>
          </a:p>
          <a:p>
            <a:pPr lvl="0">
              <a:buFont typeface="Wingdings" charset="2"/>
              <a:buChar char="§"/>
            </a:pPr>
            <a:endParaRPr lang="en-US" dirty="0"/>
          </a:p>
        </p:txBody>
      </p:sp>
    </p:spTree>
    <p:extLst>
      <p:ext uri="{BB962C8B-B14F-4D97-AF65-F5344CB8AC3E}">
        <p14:creationId xmlns:p14="http://schemas.microsoft.com/office/powerpoint/2010/main" val="9831361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Activity 2</a:t>
            </a:r>
          </a:p>
        </p:txBody>
      </p:sp>
      <p:sp>
        <p:nvSpPr>
          <p:cNvPr id="3" name="Content Placeholder 2"/>
          <p:cNvSpPr>
            <a:spLocks noGrp="1"/>
          </p:cNvSpPr>
          <p:nvPr>
            <p:ph idx="1"/>
          </p:nvPr>
        </p:nvSpPr>
        <p:spPr/>
        <p:txBody>
          <a:bodyPr>
            <a:normAutofit/>
          </a:bodyPr>
          <a:lstStyle/>
          <a:p>
            <a:pPr marL="0" lvl="0" indent="0">
              <a:buNone/>
            </a:pPr>
            <a:r>
              <a:rPr lang="en-GB" sz="2800" b="1" dirty="0"/>
              <a:t>Ground Rules</a:t>
            </a:r>
          </a:p>
          <a:p>
            <a:pPr marL="0" lvl="0" indent="0">
              <a:buNone/>
            </a:pPr>
            <a:endParaRPr lang="en-GB" sz="2200" dirty="0"/>
          </a:p>
          <a:p>
            <a:pPr marL="0" lvl="0" indent="0">
              <a:buNone/>
            </a:pPr>
            <a:r>
              <a:rPr lang="en-GB" sz="2800" dirty="0"/>
              <a:t>What do we need to do to create an environment of trust and safety where people feel comfortable, able to take part in discussions, ask questions and voice ideas and thoughts? </a:t>
            </a:r>
            <a:endParaRPr lang="en-US" sz="2800" dirty="0"/>
          </a:p>
        </p:txBody>
      </p:sp>
    </p:spTree>
    <p:extLst>
      <p:ext uri="{BB962C8B-B14F-4D97-AF65-F5344CB8AC3E}">
        <p14:creationId xmlns:p14="http://schemas.microsoft.com/office/powerpoint/2010/main" val="5766269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US" dirty="0"/>
          </a:p>
          <a:p>
            <a:pPr marL="0" indent="0">
              <a:buNone/>
            </a:pPr>
            <a:endParaRPr lang="en-US" dirty="0"/>
          </a:p>
          <a:p>
            <a:pPr marL="0" indent="0">
              <a:buNone/>
            </a:pPr>
            <a:endParaRPr lang="en-US" dirty="0"/>
          </a:p>
          <a:p>
            <a:pPr marL="0" indent="0" algn="ctr">
              <a:buNone/>
            </a:pPr>
            <a:r>
              <a:rPr lang="en-US" b="1" dirty="0"/>
              <a:t>THANK YOU FOR YOUR ENERGY AND PARTICIPATION!</a:t>
            </a:r>
          </a:p>
        </p:txBody>
      </p:sp>
    </p:spTree>
    <p:extLst>
      <p:ext uri="{BB962C8B-B14F-4D97-AF65-F5344CB8AC3E}">
        <p14:creationId xmlns:p14="http://schemas.microsoft.com/office/powerpoint/2010/main" val="2307797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normAutofit/>
          </a:bodyPr>
          <a:lstStyle/>
          <a:p>
            <a:r>
              <a:rPr lang="en-US" sz="3600" b="1" dirty="0"/>
              <a:t>Learning outcomes</a:t>
            </a:r>
          </a:p>
        </p:txBody>
      </p:sp>
      <p:sp>
        <p:nvSpPr>
          <p:cNvPr id="3" name="Content Placeholder 2"/>
          <p:cNvSpPr>
            <a:spLocks noGrp="1"/>
          </p:cNvSpPr>
          <p:nvPr>
            <p:ph idx="1"/>
          </p:nvPr>
        </p:nvSpPr>
        <p:spPr/>
        <p:txBody>
          <a:bodyPr>
            <a:normAutofit lnSpcReduction="10000"/>
          </a:bodyPr>
          <a:lstStyle/>
          <a:p>
            <a:pPr marL="0" indent="0">
              <a:buNone/>
            </a:pPr>
            <a:r>
              <a:rPr lang="en-GB" sz="2800" b="1" dirty="0"/>
              <a:t>By the end of this session participants will :</a:t>
            </a:r>
          </a:p>
          <a:p>
            <a:pPr marL="0" indent="0">
              <a:buNone/>
            </a:pPr>
            <a:endParaRPr lang="en-GB" dirty="0"/>
          </a:p>
          <a:p>
            <a:pPr lvl="0"/>
            <a:r>
              <a:rPr lang="en-GB" sz="2800" dirty="0"/>
              <a:t>Understand the background and structure of the organisation/service.</a:t>
            </a:r>
          </a:p>
          <a:p>
            <a:pPr lvl="0"/>
            <a:r>
              <a:rPr lang="en-GB" sz="2800" dirty="0"/>
              <a:t>Understand the service, team structure, approach and values.</a:t>
            </a:r>
          </a:p>
          <a:p>
            <a:pPr lvl="0"/>
            <a:r>
              <a:rPr lang="en-GB" sz="2800" dirty="0"/>
              <a:t>Understand the role of family support volunteers within the organisation.</a:t>
            </a:r>
          </a:p>
          <a:p>
            <a:pPr lvl="0"/>
            <a:r>
              <a:rPr lang="en-GB" sz="2800" dirty="0"/>
              <a:t>Be clear about the selection, training and assessment process.</a:t>
            </a:r>
          </a:p>
        </p:txBody>
      </p:sp>
    </p:spTree>
    <p:extLst>
      <p:ext uri="{BB962C8B-B14F-4D97-AF65-F5344CB8AC3E}">
        <p14:creationId xmlns:p14="http://schemas.microsoft.com/office/powerpoint/2010/main" val="978297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Activity 1</a:t>
            </a:r>
          </a:p>
        </p:txBody>
      </p:sp>
      <p:sp>
        <p:nvSpPr>
          <p:cNvPr id="3" name="Content Placeholder 2"/>
          <p:cNvSpPr>
            <a:spLocks noGrp="1"/>
          </p:cNvSpPr>
          <p:nvPr>
            <p:ph idx="1"/>
          </p:nvPr>
        </p:nvSpPr>
        <p:spPr/>
        <p:txBody>
          <a:bodyPr>
            <a:normAutofit/>
          </a:bodyPr>
          <a:lstStyle/>
          <a:p>
            <a:pPr marL="0" indent="0">
              <a:lnSpc>
                <a:spcPct val="150000"/>
              </a:lnSpc>
              <a:buNone/>
            </a:pPr>
            <a:endParaRPr lang="en-US" sz="2800" dirty="0"/>
          </a:p>
          <a:p>
            <a:pPr marL="0" indent="0">
              <a:lnSpc>
                <a:spcPct val="150000"/>
              </a:lnSpc>
              <a:buNone/>
            </a:pPr>
            <a:endParaRPr lang="en-US" sz="2800" dirty="0"/>
          </a:p>
          <a:p>
            <a:pPr marL="0" indent="0" algn="ctr">
              <a:lnSpc>
                <a:spcPct val="150000"/>
              </a:lnSpc>
              <a:buNone/>
            </a:pPr>
            <a:r>
              <a:rPr lang="en-US" sz="2800" dirty="0"/>
              <a:t>Welcome, introductions and icebreaker </a:t>
            </a:r>
          </a:p>
        </p:txBody>
      </p:sp>
    </p:spTree>
    <p:extLst>
      <p:ext uri="{BB962C8B-B14F-4D97-AF65-F5344CB8AC3E}">
        <p14:creationId xmlns:p14="http://schemas.microsoft.com/office/powerpoint/2010/main" val="3510384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nSpc>
                <a:spcPct val="150000"/>
              </a:lnSpc>
              <a:buNone/>
            </a:pPr>
            <a:endParaRPr lang="en-US" sz="2800" dirty="0"/>
          </a:p>
          <a:p>
            <a:pPr marL="0" indent="0">
              <a:lnSpc>
                <a:spcPct val="150000"/>
              </a:lnSpc>
              <a:buNone/>
            </a:pPr>
            <a:endParaRPr lang="en-US" sz="2800" dirty="0"/>
          </a:p>
          <a:p>
            <a:pPr marL="0" indent="0" algn="ctr">
              <a:lnSpc>
                <a:spcPct val="150000"/>
              </a:lnSpc>
              <a:buNone/>
            </a:pPr>
            <a:r>
              <a:rPr lang="en-US" sz="2800" b="1" dirty="0"/>
              <a:t>About the </a:t>
            </a:r>
            <a:r>
              <a:rPr lang="en-US" sz="2800" b="1" dirty="0" err="1"/>
              <a:t>Organisation</a:t>
            </a:r>
            <a:r>
              <a:rPr lang="en-US" sz="2800" b="1" dirty="0"/>
              <a:t> </a:t>
            </a:r>
          </a:p>
        </p:txBody>
      </p:sp>
    </p:spTree>
    <p:extLst>
      <p:ext uri="{BB962C8B-B14F-4D97-AF65-F5344CB8AC3E}">
        <p14:creationId xmlns:p14="http://schemas.microsoft.com/office/powerpoint/2010/main" val="9723569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Family support volunteering</a:t>
            </a:r>
          </a:p>
        </p:txBody>
      </p:sp>
      <p:sp>
        <p:nvSpPr>
          <p:cNvPr id="3" name="Content Placeholder 2"/>
          <p:cNvSpPr>
            <a:spLocks noGrp="1"/>
          </p:cNvSpPr>
          <p:nvPr>
            <p:ph idx="1"/>
          </p:nvPr>
        </p:nvSpPr>
        <p:spPr/>
        <p:txBody>
          <a:bodyPr>
            <a:noAutofit/>
          </a:bodyPr>
          <a:lstStyle/>
          <a:p>
            <a:pPr marL="0" indent="0">
              <a:buNone/>
            </a:pPr>
            <a:r>
              <a:rPr lang="en-GB" sz="2800" b="1" dirty="0"/>
              <a:t>The project aims to offer a range of support to families in order to:</a:t>
            </a:r>
          </a:p>
          <a:p>
            <a:pPr marL="0" indent="0">
              <a:buNone/>
            </a:pPr>
            <a:endParaRPr lang="en-GB" sz="2400" b="1" dirty="0"/>
          </a:p>
          <a:p>
            <a:pPr lvl="0"/>
            <a:r>
              <a:rPr lang="en-GB" sz="2400" dirty="0"/>
              <a:t>Enhance the family’s wellbeing and resilience through volunteer support with practical tasks</a:t>
            </a:r>
          </a:p>
          <a:p>
            <a:pPr lvl="0"/>
            <a:r>
              <a:rPr lang="en-GB" sz="2400" dirty="0"/>
              <a:t>Reduce isolation and help to maintain family integration.</a:t>
            </a:r>
          </a:p>
          <a:p>
            <a:pPr lvl="0"/>
            <a:r>
              <a:rPr lang="en-GB" sz="2400" dirty="0"/>
              <a:t>Help families connect with local community support networks</a:t>
            </a:r>
          </a:p>
          <a:p>
            <a:pPr lvl="0"/>
            <a:r>
              <a:rPr lang="en-GB" sz="2400" dirty="0"/>
              <a:t>Raise awareness, increase community capacity and engagement</a:t>
            </a:r>
          </a:p>
          <a:p>
            <a:pPr>
              <a:buFont typeface="Wingdings" charset="2"/>
              <a:buChar char="§"/>
            </a:pPr>
            <a:endParaRPr lang="en-US" sz="2400" dirty="0"/>
          </a:p>
        </p:txBody>
      </p:sp>
    </p:spTree>
    <p:extLst>
      <p:ext uri="{BB962C8B-B14F-4D97-AF65-F5344CB8AC3E}">
        <p14:creationId xmlns:p14="http://schemas.microsoft.com/office/powerpoint/2010/main" val="3598209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91064" y="566169"/>
            <a:ext cx="5330111" cy="584776"/>
          </a:xfrm>
          <a:prstGeom prst="rect">
            <a:avLst/>
          </a:prstGeom>
        </p:spPr>
        <p:txBody>
          <a:bodyPr wrap="square">
            <a:spAutoFit/>
          </a:bodyPr>
          <a:lstStyle/>
          <a:p>
            <a:pPr algn="ctr"/>
            <a:r>
              <a:rPr lang="en-US" sz="3200" b="1" dirty="0"/>
              <a:t>Expected Impact on Families </a:t>
            </a:r>
            <a:endParaRPr lang="en-US" sz="3200" dirty="0"/>
          </a:p>
        </p:txBody>
      </p:sp>
      <p:sp>
        <p:nvSpPr>
          <p:cNvPr id="4" name="Rectangle 3"/>
          <p:cNvSpPr/>
          <p:nvPr/>
        </p:nvSpPr>
        <p:spPr>
          <a:xfrm>
            <a:off x="702608" y="1815022"/>
            <a:ext cx="7649883" cy="4062651"/>
          </a:xfrm>
          <a:prstGeom prst="rect">
            <a:avLst/>
          </a:prstGeom>
        </p:spPr>
        <p:txBody>
          <a:bodyPr wrap="square">
            <a:spAutoFit/>
          </a:bodyPr>
          <a:lstStyle/>
          <a:p>
            <a:pPr>
              <a:lnSpc>
                <a:spcPct val="150000"/>
              </a:lnSpc>
            </a:pPr>
            <a:r>
              <a:rPr lang="en-GB" sz="2800" b="1" dirty="0"/>
              <a:t>It is expected that as a result of volunteer support: </a:t>
            </a:r>
          </a:p>
          <a:p>
            <a:pPr>
              <a:lnSpc>
                <a:spcPct val="150000"/>
              </a:lnSpc>
            </a:pPr>
            <a:endParaRPr lang="en-GB" sz="2400" dirty="0"/>
          </a:p>
          <a:p>
            <a:pPr marL="285750" lvl="0" indent="-285750">
              <a:lnSpc>
                <a:spcPct val="150000"/>
              </a:lnSpc>
              <a:buFont typeface="Wingdings" charset="2"/>
              <a:buChar char="§"/>
            </a:pPr>
            <a:r>
              <a:rPr lang="en-GB" sz="2400" dirty="0"/>
              <a:t>Families’ wellbeing and quality of life have improved</a:t>
            </a:r>
          </a:p>
          <a:p>
            <a:pPr marL="285750" lvl="0" indent="-285750">
              <a:lnSpc>
                <a:spcPct val="150000"/>
              </a:lnSpc>
              <a:buFont typeface="Wingdings" charset="2"/>
              <a:buChar char="§"/>
            </a:pPr>
            <a:r>
              <a:rPr lang="en-GB" sz="2400" dirty="0"/>
              <a:t>Families feel less isolated </a:t>
            </a:r>
          </a:p>
          <a:p>
            <a:pPr marL="285750" lvl="0" indent="-285750">
              <a:lnSpc>
                <a:spcPct val="150000"/>
              </a:lnSpc>
              <a:buFont typeface="Wingdings" charset="2"/>
              <a:buChar char="§"/>
            </a:pPr>
            <a:r>
              <a:rPr lang="en-GB" sz="2400" dirty="0"/>
              <a:t>Families are able to spend more quality time on what is important to them</a:t>
            </a:r>
          </a:p>
          <a:p>
            <a:pPr marL="285750" lvl="0" indent="-285750">
              <a:lnSpc>
                <a:spcPct val="150000"/>
              </a:lnSpc>
              <a:buFont typeface="Wingdings" charset="2"/>
              <a:buChar char="§"/>
            </a:pPr>
            <a:r>
              <a:rPr lang="en-GB" sz="2400" dirty="0"/>
              <a:t>Families are more aware of services in the community </a:t>
            </a:r>
          </a:p>
        </p:txBody>
      </p:sp>
    </p:spTree>
    <p:extLst>
      <p:ext uri="{BB962C8B-B14F-4D97-AF65-F5344CB8AC3E}">
        <p14:creationId xmlns:p14="http://schemas.microsoft.com/office/powerpoint/2010/main" val="3542614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04196" y="420452"/>
            <a:ext cx="5116979" cy="1077218"/>
          </a:xfrm>
          <a:prstGeom prst="rect">
            <a:avLst/>
          </a:prstGeom>
        </p:spPr>
        <p:txBody>
          <a:bodyPr wrap="square">
            <a:spAutoFit/>
          </a:bodyPr>
          <a:lstStyle/>
          <a:p>
            <a:pPr algn="ctr"/>
            <a:r>
              <a:rPr lang="en-US" sz="3200" b="1" dirty="0"/>
              <a:t>Impact: Volunteers and Organisation </a:t>
            </a:r>
            <a:endParaRPr lang="en-US" sz="3200" dirty="0"/>
          </a:p>
        </p:txBody>
      </p:sp>
      <p:sp>
        <p:nvSpPr>
          <p:cNvPr id="4" name="Rectangle 3"/>
          <p:cNvSpPr/>
          <p:nvPr/>
        </p:nvSpPr>
        <p:spPr>
          <a:xfrm>
            <a:off x="568324" y="1949492"/>
            <a:ext cx="8067676" cy="3570208"/>
          </a:xfrm>
          <a:prstGeom prst="rect">
            <a:avLst/>
          </a:prstGeom>
        </p:spPr>
        <p:txBody>
          <a:bodyPr wrap="square">
            <a:spAutoFit/>
          </a:bodyPr>
          <a:lstStyle/>
          <a:p>
            <a:r>
              <a:rPr lang="en-GB" sz="2800" b="1" dirty="0"/>
              <a:t>It is expected that: </a:t>
            </a:r>
          </a:p>
          <a:p>
            <a:r>
              <a:rPr lang="en-GB" b="1" dirty="0"/>
              <a:t> </a:t>
            </a:r>
            <a:endParaRPr lang="en-GB" dirty="0"/>
          </a:p>
          <a:p>
            <a:pPr marL="285750" lvl="0" indent="-285750">
              <a:lnSpc>
                <a:spcPct val="150000"/>
              </a:lnSpc>
              <a:buFont typeface="Wingdings" charset="2"/>
              <a:buChar char="§"/>
            </a:pPr>
            <a:r>
              <a:rPr lang="en-GB" sz="2400" dirty="0"/>
              <a:t>Volunteers have developed new skills and confidence </a:t>
            </a:r>
          </a:p>
          <a:p>
            <a:pPr marL="285750" lvl="0" indent="-285750">
              <a:lnSpc>
                <a:spcPct val="150000"/>
              </a:lnSpc>
              <a:buFont typeface="Wingdings" charset="2"/>
              <a:buChar char="§"/>
            </a:pPr>
            <a:r>
              <a:rPr lang="en-GB" sz="2400" dirty="0"/>
              <a:t>Volunteers have increased awareness of the needs of families</a:t>
            </a:r>
          </a:p>
          <a:p>
            <a:pPr marL="285750" lvl="0" indent="-285750">
              <a:lnSpc>
                <a:spcPct val="150000"/>
              </a:lnSpc>
              <a:buFont typeface="Wingdings" charset="2"/>
              <a:buChar char="§"/>
            </a:pPr>
            <a:r>
              <a:rPr lang="en-GB" sz="2400" dirty="0"/>
              <a:t>Community capacity and engagement have increased.</a:t>
            </a:r>
          </a:p>
          <a:p>
            <a:pPr marL="285750" lvl="0" indent="-285750">
              <a:lnSpc>
                <a:spcPct val="150000"/>
              </a:lnSpc>
              <a:buFont typeface="Wingdings" charset="2"/>
              <a:buChar char="§"/>
            </a:pPr>
            <a:r>
              <a:rPr lang="en-GB" sz="2400" dirty="0"/>
              <a:t>Organisational capacity has increased </a:t>
            </a:r>
          </a:p>
          <a:p>
            <a:pPr marL="285750" lvl="0" indent="-285750">
              <a:lnSpc>
                <a:spcPct val="150000"/>
              </a:lnSpc>
              <a:buFont typeface="Wingdings" charset="2"/>
              <a:buChar char="§"/>
            </a:pPr>
            <a:r>
              <a:rPr lang="en-GB" sz="2400" dirty="0"/>
              <a:t>Organisations committed to further developing volunteering</a:t>
            </a:r>
          </a:p>
        </p:txBody>
      </p:sp>
    </p:spTree>
    <p:extLst>
      <p:ext uri="{BB962C8B-B14F-4D97-AF65-F5344CB8AC3E}">
        <p14:creationId xmlns:p14="http://schemas.microsoft.com/office/powerpoint/2010/main" val="1701989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Aims of training</a:t>
            </a:r>
          </a:p>
        </p:txBody>
      </p:sp>
      <p:sp>
        <p:nvSpPr>
          <p:cNvPr id="3" name="Content Placeholder 2"/>
          <p:cNvSpPr>
            <a:spLocks noGrp="1"/>
          </p:cNvSpPr>
          <p:nvPr>
            <p:ph idx="1"/>
          </p:nvPr>
        </p:nvSpPr>
        <p:spPr/>
        <p:txBody>
          <a:bodyPr>
            <a:noAutofit/>
          </a:bodyPr>
          <a:lstStyle/>
          <a:p>
            <a:pPr lvl="0">
              <a:spcBef>
                <a:spcPts val="0"/>
              </a:spcBef>
              <a:buFont typeface="Wingdings" charset="2"/>
              <a:buChar char="§"/>
            </a:pPr>
            <a:r>
              <a:rPr lang="en-US" sz="2400" dirty="0"/>
              <a:t>Give an overview of children’s palliative care</a:t>
            </a:r>
          </a:p>
          <a:p>
            <a:pPr marL="0" lvl="0" indent="0">
              <a:spcBef>
                <a:spcPts val="0"/>
              </a:spcBef>
              <a:buNone/>
            </a:pPr>
            <a:endParaRPr lang="en-GB" sz="1200" dirty="0"/>
          </a:p>
          <a:p>
            <a:pPr lvl="0">
              <a:spcBef>
                <a:spcPts val="0"/>
              </a:spcBef>
              <a:buFont typeface="Wingdings" charset="2"/>
              <a:buChar char="§"/>
            </a:pPr>
            <a:r>
              <a:rPr lang="en-US" sz="2400" dirty="0"/>
              <a:t>Give an insight into the needs of families</a:t>
            </a:r>
          </a:p>
          <a:p>
            <a:pPr marL="0" lvl="0" indent="0">
              <a:spcBef>
                <a:spcPts val="0"/>
              </a:spcBef>
              <a:buNone/>
            </a:pPr>
            <a:endParaRPr lang="en-GB" sz="1200" dirty="0"/>
          </a:p>
          <a:p>
            <a:pPr lvl="0">
              <a:spcBef>
                <a:spcPts val="0"/>
              </a:spcBef>
              <a:buFont typeface="Wingdings" charset="2"/>
              <a:buChar char="§"/>
            </a:pPr>
            <a:r>
              <a:rPr lang="en-US" sz="2400" dirty="0"/>
              <a:t>Give an understanding of the context in which you will be volunteering</a:t>
            </a:r>
          </a:p>
          <a:p>
            <a:pPr marL="0" lvl="0" indent="0">
              <a:spcBef>
                <a:spcPts val="0"/>
              </a:spcBef>
              <a:buNone/>
            </a:pPr>
            <a:endParaRPr lang="en-US" sz="1200" dirty="0"/>
          </a:p>
          <a:p>
            <a:pPr lvl="0">
              <a:spcBef>
                <a:spcPts val="0"/>
              </a:spcBef>
              <a:buFont typeface="Wingdings" charset="2"/>
              <a:buChar char="§"/>
            </a:pPr>
            <a:r>
              <a:rPr lang="en-US" sz="2400" dirty="0"/>
              <a:t>Help you to explore the opportunities/boundaries of role</a:t>
            </a:r>
          </a:p>
          <a:p>
            <a:pPr marL="0" lvl="0" indent="0">
              <a:spcBef>
                <a:spcPts val="0"/>
              </a:spcBef>
              <a:buNone/>
            </a:pPr>
            <a:endParaRPr lang="en-GB" sz="1200" dirty="0"/>
          </a:p>
          <a:p>
            <a:pPr lvl="0">
              <a:spcBef>
                <a:spcPts val="0"/>
              </a:spcBef>
              <a:buFont typeface="Wingdings" charset="2"/>
              <a:buChar char="§"/>
            </a:pPr>
            <a:r>
              <a:rPr lang="en-US" sz="2400" dirty="0"/>
              <a:t>Ensure you are confident to provide high quality support to families</a:t>
            </a:r>
          </a:p>
          <a:p>
            <a:pPr marL="0" lvl="0" indent="0">
              <a:spcBef>
                <a:spcPts val="0"/>
              </a:spcBef>
              <a:buNone/>
            </a:pPr>
            <a:endParaRPr lang="en-GB" sz="1200" dirty="0"/>
          </a:p>
          <a:p>
            <a:pPr lvl="0">
              <a:spcBef>
                <a:spcPts val="0"/>
              </a:spcBef>
              <a:buFont typeface="Wingdings" charset="2"/>
              <a:buChar char="§"/>
            </a:pPr>
            <a:r>
              <a:rPr lang="en-US" sz="2400" dirty="0"/>
              <a:t>Help you to feel part of the team</a:t>
            </a:r>
            <a:endParaRPr lang="en-GB" sz="2400" dirty="0"/>
          </a:p>
        </p:txBody>
      </p:sp>
    </p:spTree>
    <p:extLst>
      <p:ext uri="{BB962C8B-B14F-4D97-AF65-F5344CB8AC3E}">
        <p14:creationId xmlns:p14="http://schemas.microsoft.com/office/powerpoint/2010/main" val="2884766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Assessment process</a:t>
            </a:r>
          </a:p>
        </p:txBody>
      </p:sp>
      <p:sp>
        <p:nvSpPr>
          <p:cNvPr id="3" name="Content Placeholder 2"/>
          <p:cNvSpPr>
            <a:spLocks noGrp="1"/>
          </p:cNvSpPr>
          <p:nvPr>
            <p:ph idx="1"/>
          </p:nvPr>
        </p:nvSpPr>
        <p:spPr/>
        <p:txBody>
          <a:bodyPr>
            <a:normAutofit fontScale="62500" lnSpcReduction="20000"/>
          </a:bodyPr>
          <a:lstStyle/>
          <a:p>
            <a:pPr marL="0" lvl="0" indent="0">
              <a:buNone/>
            </a:pPr>
            <a:r>
              <a:rPr lang="en-GB" sz="3300" b="1" dirty="0"/>
              <a:t>Volunteer qualities 1</a:t>
            </a:r>
          </a:p>
          <a:p>
            <a:pPr marL="0" lvl="0" indent="0">
              <a:buNone/>
            </a:pPr>
            <a:endParaRPr lang="en-GB" sz="3300" b="1" dirty="0"/>
          </a:p>
          <a:p>
            <a:pPr lvl="0">
              <a:buFont typeface="Wingdings" charset="2"/>
              <a:buChar char="§"/>
            </a:pPr>
            <a:r>
              <a:rPr lang="en-GB" sz="3400" dirty="0"/>
              <a:t>Commitment to the project and the wellbeing of children, young people and families</a:t>
            </a:r>
          </a:p>
          <a:p>
            <a:pPr marL="0" lvl="0" indent="0">
              <a:buNone/>
            </a:pPr>
            <a:endParaRPr lang="en-GB" sz="3400" dirty="0"/>
          </a:p>
          <a:p>
            <a:pPr lvl="0">
              <a:buFont typeface="Wingdings" charset="2"/>
              <a:buChar char="§"/>
            </a:pPr>
            <a:r>
              <a:rPr lang="en-GB" sz="3400" dirty="0"/>
              <a:t>Good self-awareness and ability to reflect on actions and experience</a:t>
            </a:r>
          </a:p>
          <a:p>
            <a:pPr marL="0" lvl="0" indent="0">
              <a:buNone/>
            </a:pPr>
            <a:endParaRPr lang="en-GB" sz="3400" dirty="0"/>
          </a:p>
          <a:p>
            <a:pPr lvl="0">
              <a:buFont typeface="Wingdings" charset="2"/>
              <a:buChar char="§"/>
            </a:pPr>
            <a:r>
              <a:rPr lang="en-GB" sz="3400" dirty="0"/>
              <a:t>Ability to listen and communicate well</a:t>
            </a:r>
          </a:p>
          <a:p>
            <a:pPr marL="0" lvl="0" indent="0">
              <a:buNone/>
            </a:pPr>
            <a:endParaRPr lang="en-GB" sz="3400" dirty="0"/>
          </a:p>
          <a:p>
            <a:pPr lvl="0">
              <a:buFont typeface="Wingdings" charset="2"/>
              <a:buChar char="§"/>
            </a:pPr>
            <a:r>
              <a:rPr lang="en-GB" sz="3400" dirty="0"/>
              <a:t>Showing respect to others at all times</a:t>
            </a:r>
          </a:p>
          <a:p>
            <a:pPr marL="0" lvl="0" indent="0">
              <a:buNone/>
            </a:pPr>
            <a:endParaRPr lang="en-GB" sz="3400" dirty="0"/>
          </a:p>
          <a:p>
            <a:pPr lvl="0">
              <a:buFont typeface="Wingdings" charset="2"/>
              <a:buChar char="§"/>
            </a:pPr>
            <a:r>
              <a:rPr lang="en-GB" sz="3400" dirty="0"/>
              <a:t>Non-judgemental, sympathetic and sensitive to the needs of children, young people and families of all backgrounds</a:t>
            </a:r>
          </a:p>
          <a:p>
            <a:pPr marL="0" lvl="0" indent="0">
              <a:buNone/>
            </a:pPr>
            <a:endParaRPr lang="en-GB" sz="2200" dirty="0"/>
          </a:p>
          <a:p>
            <a:pPr lvl="0">
              <a:buFont typeface="Wingdings" charset="2"/>
              <a:buChar char="§"/>
            </a:pPr>
            <a:endParaRPr lang="en-US" dirty="0"/>
          </a:p>
        </p:txBody>
      </p:sp>
    </p:spTree>
    <p:extLst>
      <p:ext uri="{BB962C8B-B14F-4D97-AF65-F5344CB8AC3E}">
        <p14:creationId xmlns:p14="http://schemas.microsoft.com/office/powerpoint/2010/main" val="1275787431"/>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76733E7324DD2439EF4E2AD751642C7" ma:contentTypeVersion="6" ma:contentTypeDescription="Create a new document." ma:contentTypeScope="" ma:versionID="68b00c20f2637bb50cb1b2be54e17810">
  <xsd:schema xmlns:xsd="http://www.w3.org/2001/XMLSchema" xmlns:xs="http://www.w3.org/2001/XMLSchema" xmlns:p="http://schemas.microsoft.com/office/2006/metadata/properties" xmlns:ns2="cafa04f4-673b-4976-8fdd-259063c9ca9e" xmlns:ns3="23b5d50c-cd1f-4b01-a4cc-a6c213adf415" targetNamespace="http://schemas.microsoft.com/office/2006/metadata/properties" ma:root="true" ma:fieldsID="0fabe8122674c68c48c17bdbb693d4eb" ns2:_="" ns3:_="">
    <xsd:import namespace="cafa04f4-673b-4976-8fdd-259063c9ca9e"/>
    <xsd:import namespace="23b5d50c-cd1f-4b01-a4cc-a6c213adf415"/>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fa04f4-673b-4976-8fdd-259063c9ca9e"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b5d50c-cd1f-4b01-a4cc-a6c213adf41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EFA37E1-31B2-43CE-B8C0-292CE6F7F66C}">
  <ds:schemaRefs>
    <ds:schemaRef ds:uri="http://schemas.microsoft.com/sharepoint/v3/contenttype/forms"/>
  </ds:schemaRefs>
</ds:datastoreItem>
</file>

<file path=customXml/itemProps2.xml><?xml version="1.0" encoding="utf-8"?>
<ds:datastoreItem xmlns:ds="http://schemas.openxmlformats.org/officeDocument/2006/customXml" ds:itemID="{B2D95D0D-63D3-4854-B228-06778AA08875}"/>
</file>

<file path=customXml/itemProps3.xml><?xml version="1.0" encoding="utf-8"?>
<ds:datastoreItem xmlns:ds="http://schemas.openxmlformats.org/officeDocument/2006/customXml" ds:itemID="{1E34C802-1A15-4E93-843D-3669489E3592}">
  <ds:schemaRefs>
    <ds:schemaRef ds:uri="http://purl.org/dc/terms/"/>
    <ds:schemaRef ds:uri="http://schemas.openxmlformats.org/package/2006/metadata/core-properties"/>
    <ds:schemaRef ds:uri="b2ee2435-268c-497f-8d3e-cec60d8d0625"/>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229</TotalTime>
  <Words>407</Words>
  <Application>Microsoft Office PowerPoint</Application>
  <PresentationFormat>On-screen Show (4:3)</PresentationFormat>
  <Paragraphs>83</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Wingdings</vt:lpstr>
      <vt:lpstr>Custom Design</vt:lpstr>
      <vt:lpstr>Family Support Volunteers</vt:lpstr>
      <vt:lpstr>Learning outcomes</vt:lpstr>
      <vt:lpstr>Activity 1</vt:lpstr>
      <vt:lpstr>PowerPoint Presentation</vt:lpstr>
      <vt:lpstr>Family support volunteering</vt:lpstr>
      <vt:lpstr>PowerPoint Presentation</vt:lpstr>
      <vt:lpstr>PowerPoint Presentation</vt:lpstr>
      <vt:lpstr>Aims of training</vt:lpstr>
      <vt:lpstr>Assessment process</vt:lpstr>
      <vt:lpstr>Assessment process 2</vt:lpstr>
      <vt:lpstr>Activity 2</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Support Volunteers</dc:title>
  <dc:creator>JIM SCOTT</dc:creator>
  <cp:lastModifiedBy>Emma Dixon</cp:lastModifiedBy>
  <cp:revision>37</cp:revision>
  <dcterms:created xsi:type="dcterms:W3CDTF">2015-09-06T14:41:42Z</dcterms:created>
  <dcterms:modified xsi:type="dcterms:W3CDTF">2017-08-31T11:45:15Z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0x010100176733E7324DD2439EF4E2AD751642C7</vt:lpwstr>
  </property>
</Properties>
</file>