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5"/>
  </p:notesMasterIdLst>
  <p:sldIdLst>
    <p:sldId id="256" r:id="rId5"/>
    <p:sldId id="270" r:id="rId6"/>
    <p:sldId id="274" r:id="rId7"/>
    <p:sldId id="271" r:id="rId8"/>
    <p:sldId id="283" r:id="rId9"/>
    <p:sldId id="284" r:id="rId10"/>
    <p:sldId id="258" r:id="rId11"/>
    <p:sldId id="257" r:id="rId12"/>
    <p:sldId id="285" r:id="rId13"/>
    <p:sldId id="265" r:id="rId14"/>
    <p:sldId id="286" r:id="rId15"/>
    <p:sldId id="259" r:id="rId16"/>
    <p:sldId id="287" r:id="rId17"/>
    <p:sldId id="260" r:id="rId18"/>
    <p:sldId id="288" r:id="rId19"/>
    <p:sldId id="289" r:id="rId20"/>
    <p:sldId id="290" r:id="rId21"/>
    <p:sldId id="292" r:id="rId22"/>
    <p:sldId id="291" r:id="rId23"/>
    <p:sldId id="26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91">
          <p15:clr>
            <a:srgbClr val="A4A3A4"/>
          </p15:clr>
        </p15:guide>
        <p15:guide id="2" pos="279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 Ecclestone Ford" initials="JEF" lastIdx="5" clrIdx="0">
    <p:extLst>
      <p:ext uri="{19B8F6BF-5375-455C-9EA6-DF929625EA0E}">
        <p15:presenceInfo xmlns:p15="http://schemas.microsoft.com/office/powerpoint/2012/main" userId="S-1-12-1-3239142703-1123844362-3675388296-15748025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64" d="100"/>
          <a:sy n="64" d="100"/>
        </p:scale>
        <p:origin x="644" y="44"/>
      </p:cViewPr>
      <p:guideLst>
        <p:guide orient="horz" pos="3891"/>
        <p:guide pos="279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9CFF3B-7691-B240-9B9E-01DB8DA19C16}" type="datetimeFigureOut">
              <a:rPr lang="en-US" smtClean="0"/>
              <a:t>8/31/2017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851522-6360-EA4F-A606-26D5F4903D01}" type="slidenum">
              <a:rPr lang="en-US" smtClean="0"/>
              <a:t>‹#›</a:t>
            </a:fld>
            <a:endParaRPr lang="en-US" dirty="0"/>
          </a:p>
        </p:txBody>
      </p:sp>
    </p:spTree>
    <p:extLst>
      <p:ext uri="{BB962C8B-B14F-4D97-AF65-F5344CB8AC3E}">
        <p14:creationId xmlns:p14="http://schemas.microsoft.com/office/powerpoint/2010/main" val="15705646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493062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940865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634008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237819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010435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541845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24491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48385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1455458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53985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068081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F519B8B-8F86-B147-9C85-6215F999FC2B}" type="datetimeFigureOut">
              <a:rPr lang="en-US" smtClean="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A8756F-FE26-B248-88A3-9B513F45D573}" type="slidenum">
              <a:rPr lang="en-US" smtClean="0"/>
              <a:t>‹#›</a:t>
            </a:fld>
            <a:endParaRPr lang="en-US" dirty="0"/>
          </a:p>
        </p:txBody>
      </p:sp>
    </p:spTree>
    <p:extLst>
      <p:ext uri="{BB962C8B-B14F-4D97-AF65-F5344CB8AC3E}">
        <p14:creationId xmlns:p14="http://schemas.microsoft.com/office/powerpoint/2010/main" val="3806978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19B8B-8F86-B147-9C85-6215F999FC2B}" type="datetimeFigureOut">
              <a:rPr lang="en-US" smtClean="0"/>
              <a:t>8/31/2017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8756F-FE26-B248-88A3-9B513F45D573}" type="slidenum">
              <a:rPr lang="en-US" smtClean="0"/>
              <a:t>‹#›</a:t>
            </a:fld>
            <a:endParaRPr lang="en-US" dirty="0"/>
          </a:p>
        </p:txBody>
      </p:sp>
    </p:spTree>
    <p:extLst>
      <p:ext uri="{BB962C8B-B14F-4D97-AF65-F5344CB8AC3E}">
        <p14:creationId xmlns:p14="http://schemas.microsoft.com/office/powerpoint/2010/main" val="1913746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www.hospiceuk.or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hospiceuk.or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socialwork.buffalo.edu/resources/self-care-starter-kit/introduction-to-self-care.htm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36104" y="1613590"/>
            <a:ext cx="7772400" cy="1470025"/>
          </a:xfrm>
        </p:spPr>
        <p:txBody>
          <a:bodyPr/>
          <a:lstStyle/>
          <a:p>
            <a:r>
              <a:rPr lang="en-US" b="1" dirty="0"/>
              <a:t>Family Support Volunteers</a:t>
            </a:r>
          </a:p>
        </p:txBody>
      </p:sp>
      <p:sp>
        <p:nvSpPr>
          <p:cNvPr id="3" name="Subtitle 2"/>
          <p:cNvSpPr>
            <a:spLocks noGrp="1"/>
          </p:cNvSpPr>
          <p:nvPr>
            <p:ph type="subTitle" idx="4294967295"/>
          </p:nvPr>
        </p:nvSpPr>
        <p:spPr>
          <a:xfrm>
            <a:off x="1480931" y="3200400"/>
            <a:ext cx="6400800" cy="1752600"/>
          </a:xfrm>
        </p:spPr>
        <p:txBody>
          <a:bodyPr/>
          <a:lstStyle/>
          <a:p>
            <a:pPr>
              <a:buFont typeface="Wingdings" panose="05000000000000000000" pitchFamily="2" charset="2"/>
              <a:buChar char="§"/>
            </a:pPr>
            <a:r>
              <a:rPr lang="en-US" dirty="0"/>
              <a:t>Unit 6</a:t>
            </a:r>
          </a:p>
          <a:p>
            <a:pPr>
              <a:buFont typeface="Wingdings" panose="05000000000000000000" pitchFamily="2" charset="2"/>
              <a:buChar char="§"/>
            </a:pPr>
            <a:r>
              <a:rPr lang="en-US" dirty="0"/>
              <a:t>Reflection and self-care </a:t>
            </a:r>
          </a:p>
          <a:p>
            <a:pPr>
              <a:buFont typeface="Wingdings" panose="05000000000000000000" pitchFamily="2" charset="2"/>
              <a:buChar char="§"/>
            </a:pPr>
            <a:r>
              <a:rPr lang="en-US" dirty="0"/>
              <a:t>Building resilience</a:t>
            </a:r>
          </a:p>
        </p:txBody>
      </p:sp>
      <p:pic>
        <p:nvPicPr>
          <p:cNvPr id="6" name="Picture 5"/>
          <p:cNvPicPr>
            <a:picLocks noChangeAspect="1"/>
          </p:cNvPicPr>
          <p:nvPr/>
        </p:nvPicPr>
        <p:blipFill>
          <a:blip r:embed="rId2"/>
          <a:stretch>
            <a:fillRect/>
          </a:stretch>
        </p:blipFill>
        <p:spPr>
          <a:xfrm>
            <a:off x="-871627" y="16139876"/>
            <a:ext cx="1185180" cy="944127"/>
          </a:xfrm>
          <a:prstGeom prst="rect">
            <a:avLst/>
          </a:prstGeom>
        </p:spPr>
      </p:pic>
    </p:spTree>
    <p:extLst>
      <p:ext uri="{BB962C8B-B14F-4D97-AF65-F5344CB8AC3E}">
        <p14:creationId xmlns:p14="http://schemas.microsoft.com/office/powerpoint/2010/main" val="2322196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61698" y="606110"/>
            <a:ext cx="3376361" cy="646331"/>
          </a:xfrm>
          <a:prstGeom prst="rect">
            <a:avLst/>
          </a:prstGeom>
          <a:noFill/>
        </p:spPr>
        <p:txBody>
          <a:bodyPr wrap="square" rtlCol="0">
            <a:spAutoFit/>
          </a:bodyPr>
          <a:lstStyle/>
          <a:p>
            <a:pPr algn="ctr"/>
            <a:r>
              <a:rPr lang="en-US" sz="3600" b="1" dirty="0"/>
              <a:t>Stress</a:t>
            </a:r>
          </a:p>
        </p:txBody>
      </p:sp>
      <p:sp>
        <p:nvSpPr>
          <p:cNvPr id="4" name="TextBox 3"/>
          <p:cNvSpPr txBox="1"/>
          <p:nvPr/>
        </p:nvSpPr>
        <p:spPr>
          <a:xfrm>
            <a:off x="769968" y="1601949"/>
            <a:ext cx="7495067" cy="4524315"/>
          </a:xfrm>
          <a:prstGeom prst="rect">
            <a:avLst/>
          </a:prstGeom>
          <a:noFill/>
        </p:spPr>
        <p:txBody>
          <a:bodyPr wrap="square" rtlCol="0">
            <a:spAutoFit/>
          </a:bodyPr>
          <a:lstStyle/>
          <a:p>
            <a:pPr marL="342900" indent="-342900">
              <a:buFont typeface="Wingdings" charset="2"/>
              <a:buChar char="§"/>
            </a:pPr>
            <a:endParaRPr lang="en-US" sz="2400" dirty="0"/>
          </a:p>
          <a:p>
            <a:pPr marL="342900" indent="-342900">
              <a:buFont typeface="Wingdings" charset="2"/>
              <a:buChar char="§"/>
            </a:pPr>
            <a:r>
              <a:rPr lang="en-US" sz="2400" dirty="0"/>
              <a:t>If we don’t care for ourselves when caring for others we risk stress and burnout</a:t>
            </a:r>
          </a:p>
          <a:p>
            <a:pPr marL="342900" indent="-342900">
              <a:buFont typeface="Wingdings" charset="2"/>
              <a:buChar char="§"/>
            </a:pPr>
            <a:r>
              <a:rPr lang="en-US" sz="2400" dirty="0"/>
              <a:t>Stress can arise from both positive and negative experiences. </a:t>
            </a:r>
          </a:p>
          <a:p>
            <a:pPr marL="342900" indent="-342900">
              <a:buFont typeface="Wingdings" charset="2"/>
              <a:buChar char="§"/>
            </a:pPr>
            <a:r>
              <a:rPr lang="en-US" sz="2400" dirty="0"/>
              <a:t>A certain amount of positive stress can be energising and motivating.</a:t>
            </a:r>
          </a:p>
          <a:p>
            <a:pPr marL="342900" indent="-342900">
              <a:buFont typeface="Wingdings" charset="2"/>
              <a:buChar char="§"/>
            </a:pPr>
            <a:r>
              <a:rPr lang="en-GB" sz="2400" dirty="0"/>
              <a:t>Too much stress arising from negative/demanding experiences can drain us physically and emotionally.</a:t>
            </a:r>
          </a:p>
          <a:p>
            <a:pPr marL="342900" indent="-342900">
              <a:buFont typeface="Wingdings" charset="2"/>
              <a:buChar char="§"/>
            </a:pPr>
            <a:r>
              <a:rPr lang="en-GB" sz="2400" dirty="0"/>
              <a:t>If not addressed this can lead to burnout</a:t>
            </a:r>
          </a:p>
          <a:p>
            <a:pPr marL="342900" indent="-342900">
              <a:buFont typeface="Wingdings" charset="2"/>
              <a:buChar char="§"/>
            </a:pPr>
            <a:endParaRPr lang="en-US" sz="2400" dirty="0">
              <a:solidFill>
                <a:srgbClr val="000090"/>
              </a:solidFill>
            </a:endParaRPr>
          </a:p>
          <a:p>
            <a:pPr marL="342900" indent="-342900">
              <a:buFont typeface="Wingdings" charset="2"/>
              <a:buChar char="§"/>
            </a:pPr>
            <a:endParaRPr lang="en-US" sz="2400" dirty="0">
              <a:solidFill>
                <a:srgbClr val="000090"/>
              </a:solidFill>
            </a:endParaRPr>
          </a:p>
        </p:txBody>
      </p:sp>
    </p:spTree>
    <p:extLst>
      <p:ext uri="{BB962C8B-B14F-4D97-AF65-F5344CB8AC3E}">
        <p14:creationId xmlns:p14="http://schemas.microsoft.com/office/powerpoint/2010/main" val="35426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61698" y="606110"/>
            <a:ext cx="3376361" cy="646331"/>
          </a:xfrm>
          <a:prstGeom prst="rect">
            <a:avLst/>
          </a:prstGeom>
          <a:noFill/>
        </p:spPr>
        <p:txBody>
          <a:bodyPr wrap="square" rtlCol="0">
            <a:spAutoFit/>
          </a:bodyPr>
          <a:lstStyle/>
          <a:p>
            <a:pPr algn="ctr"/>
            <a:r>
              <a:rPr lang="en-US" sz="3600" b="1" dirty="0"/>
              <a:t>Burnout</a:t>
            </a:r>
          </a:p>
        </p:txBody>
      </p:sp>
      <p:sp>
        <p:nvSpPr>
          <p:cNvPr id="4" name="TextBox 3"/>
          <p:cNvSpPr txBox="1"/>
          <p:nvPr/>
        </p:nvSpPr>
        <p:spPr>
          <a:xfrm>
            <a:off x="769968" y="1949819"/>
            <a:ext cx="7495067" cy="4031873"/>
          </a:xfrm>
          <a:prstGeom prst="rect">
            <a:avLst/>
          </a:prstGeom>
          <a:noFill/>
        </p:spPr>
        <p:txBody>
          <a:bodyPr wrap="square" rtlCol="0">
            <a:spAutoFit/>
          </a:bodyPr>
          <a:lstStyle/>
          <a:p>
            <a:pPr marL="342900" indent="-342900">
              <a:buFont typeface="Wingdings" charset="2"/>
              <a:buChar char="§"/>
            </a:pPr>
            <a:endParaRPr lang="en-US" sz="2400" dirty="0"/>
          </a:p>
          <a:p>
            <a:pPr marL="342900" indent="-342900">
              <a:buFont typeface="Wingdings" charset="2"/>
              <a:buChar char="§"/>
            </a:pPr>
            <a:r>
              <a:rPr lang="en-US" sz="2400" dirty="0"/>
              <a:t>“A very popular concept in health care that describes the cumulative effects of caring for people in need.”  (p122) </a:t>
            </a:r>
          </a:p>
          <a:p>
            <a:endParaRPr lang="en-US" sz="1600" dirty="0"/>
          </a:p>
          <a:p>
            <a:r>
              <a:rPr lang="en-US" sz="1600" dirty="0"/>
              <a:t>Papadatou, D., (2009) </a:t>
            </a:r>
            <a:r>
              <a:rPr lang="en-US" sz="1600" i="1" dirty="0"/>
              <a:t>In the face of death: professionals who care for the dying and bereaved. </a:t>
            </a:r>
            <a:r>
              <a:rPr lang="en-US" sz="1600" dirty="0"/>
              <a:t>New York: Springer Publishing.</a:t>
            </a:r>
          </a:p>
          <a:p>
            <a:endParaRPr lang="en-GB" sz="1600" dirty="0"/>
          </a:p>
          <a:p>
            <a:pPr marL="342900" indent="-342900">
              <a:buFont typeface="Wingdings" charset="2"/>
              <a:buChar char="§"/>
            </a:pPr>
            <a:r>
              <a:rPr lang="en-US" sz="2400" dirty="0"/>
              <a:t>When staff or volunteers suffer from burnout they and those they care for all suffer.</a:t>
            </a:r>
            <a:endParaRPr lang="en-GB" sz="2400" dirty="0"/>
          </a:p>
          <a:p>
            <a:endParaRPr lang="en-US" sz="2400" dirty="0">
              <a:solidFill>
                <a:srgbClr val="000090"/>
              </a:solidFill>
            </a:endParaRPr>
          </a:p>
          <a:p>
            <a:endParaRPr lang="en-GB" sz="2400" dirty="0"/>
          </a:p>
        </p:txBody>
      </p:sp>
    </p:spTree>
    <p:extLst>
      <p:ext uri="{BB962C8B-B14F-4D97-AF65-F5344CB8AC3E}">
        <p14:creationId xmlns:p14="http://schemas.microsoft.com/office/powerpoint/2010/main" val="49582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5880" y="443603"/>
            <a:ext cx="8669337" cy="1143000"/>
          </a:xfrm>
        </p:spPr>
        <p:txBody>
          <a:bodyPr>
            <a:normAutofit/>
          </a:bodyPr>
          <a:lstStyle/>
          <a:p>
            <a:r>
              <a:rPr lang="en-US" sz="3600" b="1" dirty="0"/>
              <a:t>Self-care Activity 1</a:t>
            </a:r>
          </a:p>
        </p:txBody>
      </p:sp>
      <p:sp>
        <p:nvSpPr>
          <p:cNvPr id="8" name="Content Placeholder 7"/>
          <p:cNvSpPr>
            <a:spLocks noGrp="1"/>
          </p:cNvSpPr>
          <p:nvPr>
            <p:ph idx="4294967295"/>
          </p:nvPr>
        </p:nvSpPr>
        <p:spPr>
          <a:xfrm>
            <a:off x="495748" y="1578182"/>
            <a:ext cx="8229600" cy="4027488"/>
          </a:xfrm>
        </p:spPr>
        <p:txBody>
          <a:bodyPr>
            <a:normAutofit/>
          </a:bodyPr>
          <a:lstStyle/>
          <a:p>
            <a:pPr marL="914400" lvl="2" indent="0">
              <a:buNone/>
            </a:pPr>
            <a:endParaRPr lang="en-GB" sz="3200" dirty="0">
              <a:cs typeface="Arial"/>
            </a:endParaRPr>
          </a:p>
          <a:p>
            <a:pPr marL="914400" lvl="2" indent="0">
              <a:buNone/>
            </a:pPr>
            <a:endParaRPr lang="en-GB" sz="3200" dirty="0"/>
          </a:p>
          <a:p>
            <a:pPr marL="914400" lvl="2" indent="0">
              <a:buNone/>
            </a:pPr>
            <a:r>
              <a:rPr lang="en-GB" sz="3200" dirty="0"/>
              <a:t>What do we bring to supporting children and families?</a:t>
            </a:r>
          </a:p>
          <a:p>
            <a:pPr marL="914400" lvl="2" indent="0">
              <a:buNone/>
            </a:pPr>
            <a:endParaRPr lang="en-GB" sz="3200" dirty="0">
              <a:cs typeface="Arial"/>
            </a:endParaRPr>
          </a:p>
        </p:txBody>
      </p:sp>
    </p:spTree>
    <p:extLst>
      <p:ext uri="{BB962C8B-B14F-4D97-AF65-F5344CB8AC3E}">
        <p14:creationId xmlns:p14="http://schemas.microsoft.com/office/powerpoint/2010/main" val="3418691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33698" y="463482"/>
            <a:ext cx="8669337" cy="1143000"/>
          </a:xfrm>
        </p:spPr>
        <p:txBody>
          <a:bodyPr>
            <a:normAutofit/>
          </a:bodyPr>
          <a:lstStyle/>
          <a:p>
            <a:r>
              <a:rPr lang="en-US" sz="3600" b="1" dirty="0"/>
              <a:t>Self-care Activity 2</a:t>
            </a:r>
          </a:p>
        </p:txBody>
      </p:sp>
      <p:sp>
        <p:nvSpPr>
          <p:cNvPr id="8" name="Content Placeholder 7"/>
          <p:cNvSpPr>
            <a:spLocks noGrp="1"/>
          </p:cNvSpPr>
          <p:nvPr>
            <p:ph idx="4294967295"/>
          </p:nvPr>
        </p:nvSpPr>
        <p:spPr>
          <a:xfrm>
            <a:off x="474663" y="1850197"/>
            <a:ext cx="8587409" cy="4027488"/>
          </a:xfrm>
        </p:spPr>
        <p:txBody>
          <a:bodyPr>
            <a:normAutofit/>
          </a:bodyPr>
          <a:lstStyle/>
          <a:p>
            <a:pPr marL="914400" lvl="2" indent="0">
              <a:buNone/>
            </a:pPr>
            <a:endParaRPr lang="en-GB" sz="3200" dirty="0">
              <a:cs typeface="Arial"/>
            </a:endParaRPr>
          </a:p>
          <a:p>
            <a:pPr marL="914400" lvl="2" indent="0">
              <a:buNone/>
            </a:pPr>
            <a:endParaRPr lang="en-GB" sz="3200" dirty="0"/>
          </a:p>
          <a:p>
            <a:pPr marL="914400" lvl="2" indent="0">
              <a:buNone/>
            </a:pPr>
            <a:r>
              <a:rPr lang="en-GB" sz="3200" dirty="0"/>
              <a:t>What might make supporting families stressful??</a:t>
            </a:r>
          </a:p>
          <a:p>
            <a:pPr marL="914400" lvl="2" indent="0">
              <a:buNone/>
            </a:pPr>
            <a:endParaRPr lang="en-GB" sz="3200" dirty="0">
              <a:cs typeface="Arial"/>
            </a:endParaRPr>
          </a:p>
        </p:txBody>
      </p:sp>
    </p:spTree>
    <p:extLst>
      <p:ext uri="{BB962C8B-B14F-4D97-AF65-F5344CB8AC3E}">
        <p14:creationId xmlns:p14="http://schemas.microsoft.com/office/powerpoint/2010/main" val="159710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Boundaries and self-care </a:t>
            </a:r>
          </a:p>
        </p:txBody>
      </p:sp>
      <p:sp>
        <p:nvSpPr>
          <p:cNvPr id="3" name="Content Placeholder 2"/>
          <p:cNvSpPr>
            <a:spLocks noGrp="1"/>
          </p:cNvSpPr>
          <p:nvPr>
            <p:ph idx="4294967295"/>
          </p:nvPr>
        </p:nvSpPr>
        <p:spPr>
          <a:xfrm>
            <a:off x="914400" y="1830388"/>
            <a:ext cx="8229600" cy="4525962"/>
          </a:xfrm>
        </p:spPr>
        <p:txBody>
          <a:bodyPr>
            <a:normAutofit/>
          </a:bodyPr>
          <a:lstStyle/>
          <a:p>
            <a:pPr>
              <a:buFont typeface="Wingdings" charset="2"/>
              <a:buChar char="§"/>
            </a:pPr>
            <a:endParaRPr lang="en-GB" sz="2800" dirty="0"/>
          </a:p>
          <a:p>
            <a:pPr>
              <a:buFont typeface="Wingdings" charset="2"/>
              <a:buChar char="§"/>
            </a:pPr>
            <a:r>
              <a:rPr lang="en-GB" sz="2800" dirty="0"/>
              <a:t>Working within boundaries – important part of self-care</a:t>
            </a:r>
          </a:p>
          <a:p>
            <a:pPr>
              <a:buFont typeface="Wingdings" charset="2"/>
              <a:buChar char="§"/>
            </a:pPr>
            <a:r>
              <a:rPr lang="en-GB" sz="2800" dirty="0"/>
              <a:t>Working beyond role boundaries can cause risk to you and the family</a:t>
            </a:r>
          </a:p>
          <a:p>
            <a:pPr>
              <a:buFont typeface="Wingdings" charset="2"/>
              <a:buChar char="§"/>
            </a:pPr>
            <a:r>
              <a:rPr lang="en-GB" sz="2800" dirty="0"/>
              <a:t>You risk taking on too much and becoming overwhelmed</a:t>
            </a:r>
          </a:p>
          <a:p>
            <a:pPr>
              <a:buFont typeface="Wingdings" charset="2"/>
              <a:buChar char="§"/>
            </a:pPr>
            <a:r>
              <a:rPr lang="en-GB" sz="2800" dirty="0"/>
              <a:t>Learn to say ‘no’ kindly</a:t>
            </a:r>
          </a:p>
          <a:p>
            <a:pPr marL="0" indent="0">
              <a:buNone/>
            </a:pPr>
            <a:endParaRPr lang="en-GB" dirty="0"/>
          </a:p>
        </p:txBody>
      </p:sp>
    </p:spTree>
    <p:extLst>
      <p:ext uri="{BB962C8B-B14F-4D97-AF65-F5344CB8AC3E}">
        <p14:creationId xmlns:p14="http://schemas.microsoft.com/office/powerpoint/2010/main" val="1102118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Self-care Activity 3</a:t>
            </a:r>
          </a:p>
        </p:txBody>
      </p:sp>
      <p:sp>
        <p:nvSpPr>
          <p:cNvPr id="8" name="Content Placeholder 7"/>
          <p:cNvSpPr>
            <a:spLocks noGrp="1"/>
          </p:cNvSpPr>
          <p:nvPr>
            <p:ph idx="4294967295"/>
          </p:nvPr>
        </p:nvSpPr>
        <p:spPr>
          <a:xfrm>
            <a:off x="914400" y="2098675"/>
            <a:ext cx="7633252" cy="4027488"/>
          </a:xfrm>
        </p:spPr>
        <p:txBody>
          <a:bodyPr>
            <a:normAutofit/>
          </a:bodyPr>
          <a:lstStyle/>
          <a:p>
            <a:pPr marL="114300" indent="0">
              <a:buNone/>
            </a:pPr>
            <a:r>
              <a:rPr lang="en-GB" sz="2800" b="1" dirty="0"/>
              <a:t>Managing stress</a:t>
            </a:r>
          </a:p>
          <a:p>
            <a:pPr marL="114300" indent="0">
              <a:buNone/>
            </a:pPr>
            <a:endParaRPr lang="en-GB" sz="2800" dirty="0"/>
          </a:p>
          <a:p>
            <a:pPr lvl="0">
              <a:buFont typeface="Wingdings" panose="05000000000000000000" pitchFamily="2" charset="2"/>
              <a:buChar char="§"/>
            </a:pPr>
            <a:r>
              <a:rPr lang="en-GB" sz="2800" dirty="0"/>
              <a:t>How do you recognise that you are stressed – what are the signs?</a:t>
            </a:r>
          </a:p>
          <a:p>
            <a:pPr lvl="0">
              <a:buFont typeface="Wingdings" panose="05000000000000000000" pitchFamily="2" charset="2"/>
              <a:buChar char="§"/>
            </a:pPr>
            <a:r>
              <a:rPr lang="en-GB" sz="2800" dirty="0"/>
              <a:t>What reduces your stress?</a:t>
            </a:r>
          </a:p>
          <a:p>
            <a:pPr lvl="0">
              <a:buFont typeface="Wingdings" panose="05000000000000000000" pitchFamily="2" charset="2"/>
              <a:buChar char="§"/>
            </a:pPr>
            <a:r>
              <a:rPr lang="en-GB" sz="2800" dirty="0"/>
              <a:t>Map your self-care activities on the self-care wheel</a:t>
            </a:r>
          </a:p>
          <a:p>
            <a:pPr marL="114300" indent="0">
              <a:buNone/>
            </a:pPr>
            <a:endParaRPr lang="en-GB" sz="2800" dirty="0"/>
          </a:p>
          <a:p>
            <a:pPr marL="114300" indent="0">
              <a:buNone/>
            </a:pPr>
            <a:endParaRPr lang="en-GB" sz="2800" dirty="0">
              <a:cs typeface="Arial"/>
            </a:endParaRPr>
          </a:p>
        </p:txBody>
      </p:sp>
    </p:spTree>
    <p:extLst>
      <p:ext uri="{BB962C8B-B14F-4D97-AF65-F5344CB8AC3E}">
        <p14:creationId xmlns:p14="http://schemas.microsoft.com/office/powerpoint/2010/main" val="1236560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Self-care Activity 4</a:t>
            </a:r>
          </a:p>
        </p:txBody>
      </p:sp>
      <p:sp>
        <p:nvSpPr>
          <p:cNvPr id="8" name="Content Placeholder 7"/>
          <p:cNvSpPr>
            <a:spLocks noGrp="1"/>
          </p:cNvSpPr>
          <p:nvPr>
            <p:ph idx="4294967295"/>
          </p:nvPr>
        </p:nvSpPr>
        <p:spPr>
          <a:xfrm>
            <a:off x="1102035" y="2019162"/>
            <a:ext cx="7414591" cy="4027488"/>
          </a:xfrm>
        </p:spPr>
        <p:txBody>
          <a:bodyPr>
            <a:normAutofit/>
          </a:bodyPr>
          <a:lstStyle/>
          <a:p>
            <a:pPr marL="114300" indent="0">
              <a:buNone/>
            </a:pPr>
            <a:r>
              <a:rPr lang="en-GB" sz="2800" b="1" dirty="0"/>
              <a:t>Strategies for managing stressful situations</a:t>
            </a:r>
          </a:p>
          <a:p>
            <a:pPr marL="114300" indent="0">
              <a:buNone/>
            </a:pPr>
            <a:endParaRPr lang="en-GB" sz="2800" dirty="0"/>
          </a:p>
          <a:p>
            <a:pPr marL="0" lvl="0" indent="0">
              <a:buNone/>
            </a:pPr>
            <a:r>
              <a:rPr lang="en-GB" sz="2800" dirty="0"/>
              <a:t>Thinking back to activity 2 and the stressors that there might be in supporting families what can you do individually and as a group to help to manage these feelings and situations?</a:t>
            </a:r>
          </a:p>
          <a:p>
            <a:pPr marL="114300" indent="0">
              <a:buNone/>
            </a:pPr>
            <a:endParaRPr lang="en-GB" sz="2800" dirty="0"/>
          </a:p>
          <a:p>
            <a:pPr marL="114300" indent="0">
              <a:buNone/>
            </a:pPr>
            <a:endParaRPr lang="en-GB" sz="2800" dirty="0">
              <a:cs typeface="Arial"/>
            </a:endParaRPr>
          </a:p>
        </p:txBody>
      </p:sp>
    </p:spTree>
    <p:extLst>
      <p:ext uri="{BB962C8B-B14F-4D97-AF65-F5344CB8AC3E}">
        <p14:creationId xmlns:p14="http://schemas.microsoft.com/office/powerpoint/2010/main" val="253957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Self-care Activity 5</a:t>
            </a:r>
          </a:p>
        </p:txBody>
      </p:sp>
      <p:sp>
        <p:nvSpPr>
          <p:cNvPr id="8" name="Content Placeholder 7"/>
          <p:cNvSpPr>
            <a:spLocks noGrp="1"/>
          </p:cNvSpPr>
          <p:nvPr>
            <p:ph idx="4294967295"/>
          </p:nvPr>
        </p:nvSpPr>
        <p:spPr>
          <a:xfrm>
            <a:off x="914400" y="2098675"/>
            <a:ext cx="7961243" cy="4027488"/>
          </a:xfrm>
        </p:spPr>
        <p:txBody>
          <a:bodyPr>
            <a:normAutofit fontScale="92500"/>
          </a:bodyPr>
          <a:lstStyle/>
          <a:p>
            <a:pPr marL="114300" indent="0">
              <a:buNone/>
            </a:pPr>
            <a:r>
              <a:rPr lang="en-GB" sz="2800" b="1" dirty="0"/>
              <a:t>Your commitment to self-care</a:t>
            </a:r>
          </a:p>
          <a:p>
            <a:pPr marL="114300" indent="0">
              <a:buNone/>
            </a:pPr>
            <a:endParaRPr lang="en-GB" sz="2800" dirty="0"/>
          </a:p>
          <a:p>
            <a:pPr marL="114300" indent="0">
              <a:buNone/>
            </a:pPr>
            <a:r>
              <a:rPr lang="en-GB" sz="2800" dirty="0"/>
              <a:t>On the card provided list five things that you will commit to doing to ensure that you care for yourself effectively. </a:t>
            </a:r>
          </a:p>
          <a:p>
            <a:pPr marL="114300" indent="0">
              <a:buNone/>
            </a:pPr>
            <a:r>
              <a:rPr lang="en-GB" sz="2800" dirty="0"/>
              <a:t>Put the card into the envelope and write your name and address on the sealed envelope.</a:t>
            </a:r>
          </a:p>
          <a:p>
            <a:pPr marL="114300" indent="0">
              <a:buNone/>
            </a:pPr>
            <a:r>
              <a:rPr lang="en-GB" sz="2800" dirty="0"/>
              <a:t>This will be given back to you in three months time during supervision to see how well you have done with your commitment. </a:t>
            </a:r>
          </a:p>
          <a:p>
            <a:pPr marL="114300" indent="0">
              <a:buNone/>
            </a:pPr>
            <a:endParaRPr lang="en-GB" sz="2800" dirty="0">
              <a:cs typeface="Arial"/>
            </a:endParaRPr>
          </a:p>
        </p:txBody>
      </p:sp>
    </p:spTree>
    <p:extLst>
      <p:ext uri="{BB962C8B-B14F-4D97-AF65-F5344CB8AC3E}">
        <p14:creationId xmlns:p14="http://schemas.microsoft.com/office/powerpoint/2010/main" val="2112183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What happens next </a:t>
            </a:r>
          </a:p>
        </p:txBody>
      </p:sp>
      <p:sp>
        <p:nvSpPr>
          <p:cNvPr id="3" name="Content Placeholder 2"/>
          <p:cNvSpPr>
            <a:spLocks noGrp="1"/>
          </p:cNvSpPr>
          <p:nvPr>
            <p:ph idx="4294967295"/>
          </p:nvPr>
        </p:nvSpPr>
        <p:spPr>
          <a:xfrm>
            <a:off x="914400" y="1830388"/>
            <a:ext cx="8229600" cy="4525962"/>
          </a:xfrm>
        </p:spPr>
        <p:txBody>
          <a:bodyPr>
            <a:normAutofit lnSpcReduction="10000"/>
          </a:bodyPr>
          <a:lstStyle/>
          <a:p>
            <a:pPr>
              <a:buFont typeface="Wingdings" charset="2"/>
              <a:buChar char="§"/>
            </a:pPr>
            <a:r>
              <a:rPr lang="en-GB" sz="2800" dirty="0"/>
              <a:t>End of assessment - second interview</a:t>
            </a:r>
          </a:p>
          <a:p>
            <a:pPr>
              <a:buFont typeface="Wingdings" charset="2"/>
              <a:buChar char="§"/>
            </a:pPr>
            <a:r>
              <a:rPr lang="en-GB" sz="2800" dirty="0"/>
              <a:t>Matching process</a:t>
            </a:r>
          </a:p>
          <a:p>
            <a:pPr>
              <a:buFont typeface="Wingdings" charset="2"/>
              <a:buChar char="§"/>
            </a:pPr>
            <a:r>
              <a:rPr lang="en-GB" sz="2800" dirty="0"/>
              <a:t>What happens if the match doesn’t work?</a:t>
            </a:r>
          </a:p>
          <a:p>
            <a:pPr>
              <a:buFont typeface="Wingdings" charset="2"/>
              <a:buChar char="§"/>
            </a:pPr>
            <a:r>
              <a:rPr lang="en-GB" sz="2800" dirty="0"/>
              <a:t>Supervision and support- dates, times, structure</a:t>
            </a:r>
          </a:p>
          <a:p>
            <a:pPr>
              <a:buFont typeface="Wingdings" charset="2"/>
              <a:buChar char="§"/>
            </a:pPr>
            <a:r>
              <a:rPr lang="en-GB" sz="2800" dirty="0"/>
              <a:t>Essential contacts</a:t>
            </a:r>
          </a:p>
          <a:p>
            <a:pPr>
              <a:buFont typeface="Wingdings" charset="2"/>
              <a:buChar char="§"/>
            </a:pPr>
            <a:r>
              <a:rPr lang="en-GB" sz="2800" dirty="0"/>
              <a:t>Not letting families down – what to do if you can’t visit</a:t>
            </a:r>
          </a:p>
          <a:p>
            <a:pPr>
              <a:buFont typeface="Wingdings" charset="2"/>
              <a:buChar char="§"/>
            </a:pPr>
            <a:r>
              <a:rPr lang="en-GB" sz="2800" dirty="0"/>
              <a:t>What to do if you have any concerns</a:t>
            </a:r>
          </a:p>
          <a:p>
            <a:pPr>
              <a:buFont typeface="Wingdings" charset="2"/>
              <a:buChar char="§"/>
            </a:pPr>
            <a:r>
              <a:rPr lang="en-GB" sz="2800" dirty="0"/>
              <a:t>Record keeping</a:t>
            </a:r>
          </a:p>
          <a:p>
            <a:pPr marL="0" indent="0">
              <a:buNone/>
            </a:pPr>
            <a:endParaRPr lang="en-GB" dirty="0"/>
          </a:p>
        </p:txBody>
      </p:sp>
    </p:spTree>
    <p:extLst>
      <p:ext uri="{BB962C8B-B14F-4D97-AF65-F5344CB8AC3E}">
        <p14:creationId xmlns:p14="http://schemas.microsoft.com/office/powerpoint/2010/main" val="1125514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Final Activity</a:t>
            </a:r>
          </a:p>
        </p:txBody>
      </p:sp>
      <p:sp>
        <p:nvSpPr>
          <p:cNvPr id="8" name="Content Placeholder 7"/>
          <p:cNvSpPr>
            <a:spLocks noGrp="1"/>
          </p:cNvSpPr>
          <p:nvPr>
            <p:ph idx="4294967295"/>
          </p:nvPr>
        </p:nvSpPr>
        <p:spPr>
          <a:xfrm>
            <a:off x="914400" y="2098675"/>
            <a:ext cx="8229600" cy="4027488"/>
          </a:xfrm>
        </p:spPr>
        <p:txBody>
          <a:bodyPr>
            <a:normAutofit/>
          </a:bodyPr>
          <a:lstStyle/>
          <a:p>
            <a:pPr marL="114300" indent="0">
              <a:buNone/>
            </a:pPr>
            <a:r>
              <a:rPr lang="en-GB" sz="2800" dirty="0"/>
              <a:t>Reflection on experiences</a:t>
            </a:r>
          </a:p>
          <a:p>
            <a:pPr marL="114300" indent="0">
              <a:buNone/>
            </a:pPr>
            <a:endParaRPr lang="en-GB" sz="2800" dirty="0"/>
          </a:p>
          <a:p>
            <a:pPr lvl="0">
              <a:buFont typeface="Wingdings" panose="05000000000000000000" pitchFamily="2" charset="2"/>
              <a:buChar char="§"/>
            </a:pPr>
            <a:r>
              <a:rPr lang="en-GB" sz="2800" dirty="0"/>
              <a:t>What have you found most helpful about the training</a:t>
            </a:r>
          </a:p>
          <a:p>
            <a:pPr lvl="0">
              <a:buFont typeface="Wingdings" panose="05000000000000000000" pitchFamily="2" charset="2"/>
              <a:buChar char="§"/>
            </a:pPr>
            <a:r>
              <a:rPr lang="en-GB" sz="2800" dirty="0"/>
              <a:t>What has not been helpful?</a:t>
            </a:r>
          </a:p>
          <a:p>
            <a:pPr lvl="0">
              <a:buFont typeface="Wingdings" panose="05000000000000000000" pitchFamily="2" charset="2"/>
              <a:buChar char="§"/>
            </a:pPr>
            <a:r>
              <a:rPr lang="en-GB" sz="2800" dirty="0"/>
              <a:t>How do you feel about getting started?</a:t>
            </a:r>
          </a:p>
          <a:p>
            <a:pPr marL="114300" indent="0">
              <a:buNone/>
            </a:pPr>
            <a:endParaRPr lang="en-GB" sz="2800" dirty="0">
              <a:cs typeface="Arial"/>
            </a:endParaRPr>
          </a:p>
        </p:txBody>
      </p:sp>
    </p:spTree>
    <p:extLst>
      <p:ext uri="{BB962C8B-B14F-4D97-AF65-F5344CB8AC3E}">
        <p14:creationId xmlns:p14="http://schemas.microsoft.com/office/powerpoint/2010/main" val="2341741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a:ln>
            <a:noFill/>
          </a:ln>
        </p:spPr>
        <p:txBody>
          <a:bodyPr>
            <a:normAutofit/>
          </a:bodyPr>
          <a:lstStyle/>
          <a:p>
            <a:r>
              <a:rPr lang="en-US" sz="3600" b="1" dirty="0"/>
              <a:t>Learning outcomes</a:t>
            </a:r>
          </a:p>
        </p:txBody>
      </p:sp>
      <p:sp>
        <p:nvSpPr>
          <p:cNvPr id="3" name="Content Placeholder 2"/>
          <p:cNvSpPr>
            <a:spLocks noGrp="1"/>
          </p:cNvSpPr>
          <p:nvPr>
            <p:ph idx="4294967295"/>
          </p:nvPr>
        </p:nvSpPr>
        <p:spPr>
          <a:xfrm>
            <a:off x="914400" y="1830388"/>
            <a:ext cx="8229600" cy="4525962"/>
          </a:xfrm>
        </p:spPr>
        <p:txBody>
          <a:bodyPr>
            <a:normAutofit fontScale="85000" lnSpcReduction="10000"/>
          </a:bodyPr>
          <a:lstStyle/>
          <a:p>
            <a:pPr marL="0" indent="0">
              <a:buNone/>
            </a:pPr>
            <a:r>
              <a:rPr lang="en-GB" b="1" dirty="0"/>
              <a:t>By the end of this unit participants will have:</a:t>
            </a:r>
          </a:p>
          <a:p>
            <a:pPr>
              <a:buFont typeface="Wingdings" panose="05000000000000000000" pitchFamily="2" charset="2"/>
              <a:buChar char="§"/>
            </a:pPr>
            <a:r>
              <a:rPr lang="en-GB" dirty="0"/>
              <a:t> </a:t>
            </a:r>
          </a:p>
          <a:p>
            <a:pPr lvl="0">
              <a:buFont typeface="Wingdings" panose="05000000000000000000" pitchFamily="2" charset="2"/>
              <a:buChar char="§"/>
            </a:pPr>
            <a:r>
              <a:rPr lang="en-GB" dirty="0"/>
              <a:t>Explored some challenging situations they may encounter</a:t>
            </a:r>
          </a:p>
          <a:p>
            <a:pPr lvl="0">
              <a:buFont typeface="Wingdings" panose="05000000000000000000" pitchFamily="2" charset="2"/>
              <a:buChar char="§"/>
            </a:pPr>
            <a:r>
              <a:rPr lang="en-GB" dirty="0"/>
              <a:t>A good understanding of self-care and its importance</a:t>
            </a:r>
          </a:p>
          <a:p>
            <a:pPr lvl="0">
              <a:buFont typeface="Wingdings" panose="05000000000000000000" pitchFamily="2" charset="2"/>
              <a:buChar char="§"/>
            </a:pPr>
            <a:r>
              <a:rPr lang="en-GB" dirty="0"/>
              <a:t>A good understanding of the support and supervision system in their organisation</a:t>
            </a:r>
          </a:p>
          <a:p>
            <a:pPr lvl="0">
              <a:buFont typeface="Wingdings" panose="05000000000000000000" pitchFamily="2" charset="2"/>
              <a:buChar char="§"/>
            </a:pPr>
            <a:r>
              <a:rPr lang="en-GB" dirty="0"/>
              <a:t>A clear understanding of the next stages after training </a:t>
            </a:r>
          </a:p>
          <a:p>
            <a:pPr lvl="0">
              <a:buFont typeface="Wingdings" panose="05000000000000000000" pitchFamily="2" charset="2"/>
              <a:buChar char="§"/>
            </a:pPr>
            <a:r>
              <a:rPr lang="en-GB" dirty="0"/>
              <a:t>Reviewed initial motivations and expectations and reflected on experiences during training</a:t>
            </a:r>
          </a:p>
        </p:txBody>
      </p:sp>
    </p:spTree>
    <p:extLst>
      <p:ext uri="{BB962C8B-B14F-4D97-AF65-F5344CB8AC3E}">
        <p14:creationId xmlns:p14="http://schemas.microsoft.com/office/powerpoint/2010/main" val="978297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6287" y="579231"/>
            <a:ext cx="8229600" cy="4525963"/>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lgn="ctr">
              <a:buNone/>
            </a:pPr>
            <a:r>
              <a:rPr lang="en-US" b="1" dirty="0"/>
              <a:t>THANK YOU FOR YOUR ENERGY AND PARTICIPATION</a:t>
            </a:r>
          </a:p>
        </p:txBody>
      </p:sp>
    </p:spTree>
    <p:extLst>
      <p:ext uri="{BB962C8B-B14F-4D97-AF65-F5344CB8AC3E}">
        <p14:creationId xmlns:p14="http://schemas.microsoft.com/office/powerpoint/2010/main" val="230779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775252" y="1891886"/>
            <a:ext cx="7772400" cy="1470025"/>
          </a:xfrm>
        </p:spPr>
        <p:txBody>
          <a:bodyPr/>
          <a:lstStyle/>
          <a:p>
            <a:r>
              <a:rPr lang="en-US" b="1" dirty="0"/>
              <a:t>Family Support Volunteers</a:t>
            </a:r>
          </a:p>
        </p:txBody>
      </p:sp>
      <p:sp>
        <p:nvSpPr>
          <p:cNvPr id="3" name="Subtitle 2"/>
          <p:cNvSpPr>
            <a:spLocks noGrp="1"/>
          </p:cNvSpPr>
          <p:nvPr>
            <p:ph type="subTitle" idx="4294967295"/>
          </p:nvPr>
        </p:nvSpPr>
        <p:spPr>
          <a:xfrm>
            <a:off x="1461052" y="3210339"/>
            <a:ext cx="6400800" cy="1752600"/>
          </a:xfrm>
        </p:spPr>
        <p:txBody>
          <a:bodyPr/>
          <a:lstStyle/>
          <a:p>
            <a:pPr>
              <a:buFont typeface="Wingdings" panose="05000000000000000000" pitchFamily="2" charset="2"/>
              <a:buChar char="§"/>
            </a:pPr>
            <a:r>
              <a:rPr lang="en-US" dirty="0"/>
              <a:t>Unit 6</a:t>
            </a:r>
          </a:p>
          <a:p>
            <a:pPr>
              <a:buFont typeface="Wingdings" panose="05000000000000000000" pitchFamily="2" charset="2"/>
              <a:buChar char="§"/>
            </a:pPr>
            <a:r>
              <a:rPr lang="en-US" dirty="0"/>
              <a:t>Dealing with difficult situations</a:t>
            </a:r>
          </a:p>
        </p:txBody>
      </p:sp>
      <p:pic>
        <p:nvPicPr>
          <p:cNvPr id="6" name="Picture 5"/>
          <p:cNvPicPr>
            <a:picLocks noChangeAspect="1"/>
          </p:cNvPicPr>
          <p:nvPr/>
        </p:nvPicPr>
        <p:blipFill>
          <a:blip r:embed="rId2"/>
          <a:stretch>
            <a:fillRect/>
          </a:stretch>
        </p:blipFill>
        <p:spPr>
          <a:xfrm>
            <a:off x="-871627" y="16139876"/>
            <a:ext cx="1185180" cy="944127"/>
          </a:xfrm>
          <a:prstGeom prst="rect">
            <a:avLst/>
          </a:prstGeom>
        </p:spPr>
      </p:pic>
    </p:spTree>
    <p:extLst>
      <p:ext uri="{BB962C8B-B14F-4D97-AF65-F5344CB8AC3E}">
        <p14:creationId xmlns:p14="http://schemas.microsoft.com/office/powerpoint/2010/main" val="2972961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Activity 1</a:t>
            </a:r>
          </a:p>
        </p:txBody>
      </p:sp>
      <p:sp>
        <p:nvSpPr>
          <p:cNvPr id="3" name="Content Placeholder 2"/>
          <p:cNvSpPr>
            <a:spLocks noGrp="1"/>
          </p:cNvSpPr>
          <p:nvPr>
            <p:ph idx="4294967295"/>
          </p:nvPr>
        </p:nvSpPr>
        <p:spPr>
          <a:xfrm>
            <a:off x="694531" y="1831976"/>
            <a:ext cx="8229600" cy="4525962"/>
          </a:xfrm>
        </p:spPr>
        <p:txBody>
          <a:bodyPr/>
          <a:lstStyle/>
          <a:p>
            <a:pPr marL="0" indent="0">
              <a:buNone/>
            </a:pPr>
            <a:endParaRPr lang="en-US" dirty="0"/>
          </a:p>
          <a:p>
            <a:pPr marL="0" indent="0" algn="ctr">
              <a:buNone/>
            </a:pPr>
            <a:r>
              <a:rPr lang="en-US" dirty="0"/>
              <a:t>What should I do if…?</a:t>
            </a:r>
          </a:p>
          <a:p>
            <a:pPr marL="0" indent="0" algn="ctr">
              <a:buNone/>
            </a:pPr>
            <a:endParaRPr lang="en-US" dirty="0"/>
          </a:p>
          <a:p>
            <a:pPr marL="0" indent="0" algn="ctr">
              <a:buNone/>
            </a:pPr>
            <a:r>
              <a:rPr lang="en-US" dirty="0"/>
              <a:t>Think about the difficult situation scenarios used in this activity and </a:t>
            </a:r>
            <a:r>
              <a:rPr lang="en-GB" dirty="0"/>
              <a:t>consider how you think the situation should be handled. </a:t>
            </a:r>
            <a:endParaRPr lang="en-US" dirty="0"/>
          </a:p>
        </p:txBody>
      </p:sp>
    </p:spTree>
    <p:extLst>
      <p:ext uri="{BB962C8B-B14F-4D97-AF65-F5344CB8AC3E}">
        <p14:creationId xmlns:p14="http://schemas.microsoft.com/office/powerpoint/2010/main" val="3901839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85800" y="1603651"/>
            <a:ext cx="7772400" cy="1470025"/>
          </a:xfrm>
        </p:spPr>
        <p:txBody>
          <a:bodyPr/>
          <a:lstStyle/>
          <a:p>
            <a:r>
              <a:rPr lang="en-US" b="1" dirty="0"/>
              <a:t>Family Support Volunteers</a:t>
            </a:r>
          </a:p>
        </p:txBody>
      </p:sp>
      <p:sp>
        <p:nvSpPr>
          <p:cNvPr id="3" name="Subtitle 2"/>
          <p:cNvSpPr>
            <a:spLocks noGrp="1"/>
          </p:cNvSpPr>
          <p:nvPr>
            <p:ph type="subTitle" idx="4294967295"/>
          </p:nvPr>
        </p:nvSpPr>
        <p:spPr>
          <a:xfrm>
            <a:off x="1470991" y="3009900"/>
            <a:ext cx="6400800" cy="1752600"/>
          </a:xfrm>
        </p:spPr>
        <p:txBody>
          <a:bodyPr/>
          <a:lstStyle/>
          <a:p>
            <a:pPr>
              <a:buFont typeface="Wingdings" panose="05000000000000000000" pitchFamily="2" charset="2"/>
              <a:buChar char="§"/>
            </a:pPr>
            <a:r>
              <a:rPr lang="en-US" dirty="0"/>
              <a:t>Unit 6</a:t>
            </a:r>
          </a:p>
          <a:p>
            <a:pPr>
              <a:buFont typeface="Wingdings" panose="05000000000000000000" pitchFamily="2" charset="2"/>
              <a:buChar char="§"/>
            </a:pPr>
            <a:r>
              <a:rPr lang="en-US" dirty="0"/>
              <a:t>Reflection and self- care</a:t>
            </a:r>
          </a:p>
        </p:txBody>
      </p:sp>
      <p:pic>
        <p:nvPicPr>
          <p:cNvPr id="6" name="Picture 5"/>
          <p:cNvPicPr>
            <a:picLocks noChangeAspect="1"/>
          </p:cNvPicPr>
          <p:nvPr/>
        </p:nvPicPr>
        <p:blipFill>
          <a:blip r:embed="rId2"/>
          <a:stretch>
            <a:fillRect/>
          </a:stretch>
        </p:blipFill>
        <p:spPr>
          <a:xfrm>
            <a:off x="-871627" y="16139876"/>
            <a:ext cx="1185180" cy="944127"/>
          </a:xfrm>
          <a:prstGeom prst="rect">
            <a:avLst/>
          </a:prstGeom>
        </p:spPr>
      </p:pic>
    </p:spTree>
    <p:extLst>
      <p:ext uri="{BB962C8B-B14F-4D97-AF65-F5344CB8AC3E}">
        <p14:creationId xmlns:p14="http://schemas.microsoft.com/office/powerpoint/2010/main" val="3715461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a:ln>
            <a:noFill/>
          </a:ln>
        </p:spPr>
        <p:txBody>
          <a:bodyPr>
            <a:normAutofit/>
          </a:bodyPr>
          <a:lstStyle/>
          <a:p>
            <a:r>
              <a:rPr lang="en-US" sz="3600" b="1" dirty="0"/>
              <a:t>Reflection and self-care</a:t>
            </a:r>
          </a:p>
        </p:txBody>
      </p:sp>
      <p:sp>
        <p:nvSpPr>
          <p:cNvPr id="3" name="Content Placeholder 2"/>
          <p:cNvSpPr>
            <a:spLocks noGrp="1"/>
          </p:cNvSpPr>
          <p:nvPr>
            <p:ph idx="4294967295"/>
          </p:nvPr>
        </p:nvSpPr>
        <p:spPr>
          <a:xfrm>
            <a:off x="914400" y="1830388"/>
            <a:ext cx="8229600" cy="4525962"/>
          </a:xfrm>
        </p:spPr>
        <p:txBody>
          <a:bodyPr>
            <a:normAutofit/>
          </a:bodyPr>
          <a:lstStyle/>
          <a:p>
            <a:pPr marL="0" indent="0">
              <a:buNone/>
            </a:pPr>
            <a:r>
              <a:rPr lang="en-GB" dirty="0"/>
              <a:t> </a:t>
            </a:r>
          </a:p>
        </p:txBody>
      </p:sp>
      <p:sp>
        <p:nvSpPr>
          <p:cNvPr id="4" name="Rectangle 3"/>
          <p:cNvSpPr/>
          <p:nvPr/>
        </p:nvSpPr>
        <p:spPr>
          <a:xfrm>
            <a:off x="815269" y="2052695"/>
            <a:ext cx="7988124" cy="3970318"/>
          </a:xfrm>
          <a:prstGeom prst="rect">
            <a:avLst/>
          </a:prstGeom>
        </p:spPr>
        <p:txBody>
          <a:bodyPr wrap="square">
            <a:spAutoFit/>
          </a:bodyPr>
          <a:lstStyle/>
          <a:p>
            <a:endParaRPr lang="en-GB" sz="2800" dirty="0">
              <a:solidFill>
                <a:srgbClr val="000090"/>
              </a:solidFill>
            </a:endParaRPr>
          </a:p>
          <a:p>
            <a:r>
              <a:rPr lang="en-GB" sz="2800" dirty="0"/>
              <a:t>Effective </a:t>
            </a:r>
            <a:r>
              <a:rPr lang="en-US" sz="2800" dirty="0"/>
              <a:t>support must be in place for staff and volunteers  to reduce levels of stress, burnout that can come from caring. </a:t>
            </a:r>
            <a:r>
              <a:rPr lang="en-GB" sz="2800" dirty="0"/>
              <a:t> </a:t>
            </a:r>
            <a:r>
              <a:rPr lang="en-US" sz="2800" dirty="0"/>
              <a:t> </a:t>
            </a:r>
            <a:endParaRPr lang="en-GB" sz="2800" dirty="0"/>
          </a:p>
          <a:p>
            <a:endParaRPr lang="en-GB" sz="2800" dirty="0">
              <a:solidFill>
                <a:srgbClr val="000090"/>
              </a:solidFill>
            </a:endParaRPr>
          </a:p>
          <a:p>
            <a:endParaRPr lang="en-GB" sz="2800" dirty="0">
              <a:solidFill>
                <a:srgbClr val="000090"/>
              </a:solidFill>
            </a:endParaRPr>
          </a:p>
          <a:p>
            <a:endParaRPr lang="en-GB" sz="2800" dirty="0">
              <a:solidFill>
                <a:srgbClr val="000090"/>
              </a:solidFill>
            </a:endParaRPr>
          </a:p>
          <a:p>
            <a:r>
              <a:rPr lang="en-GB" sz="1400" dirty="0"/>
              <a:t>Goodrich, J., Harrison, T., and Cornwell, J. 2015) Resilience A framework for supporting hospice staff to flourish in stressful times. London: Hospice UK. </a:t>
            </a:r>
            <a:r>
              <a:rPr lang="en-GB" sz="1400" u="sng" dirty="0">
                <a:hlinkClick r:id="rId2"/>
              </a:rPr>
              <a:t>www.hospiceuk.org</a:t>
            </a:r>
            <a:endParaRPr lang="en-GB" sz="1400" dirty="0"/>
          </a:p>
          <a:p>
            <a:endParaRPr lang="en-US" sz="2800" dirty="0">
              <a:solidFill>
                <a:srgbClr val="000090"/>
              </a:solidFill>
            </a:endParaRPr>
          </a:p>
        </p:txBody>
      </p:sp>
    </p:spTree>
    <p:extLst>
      <p:ext uri="{BB962C8B-B14F-4D97-AF65-F5344CB8AC3E}">
        <p14:creationId xmlns:p14="http://schemas.microsoft.com/office/powerpoint/2010/main" val="1392994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Reducing stress </a:t>
            </a:r>
          </a:p>
        </p:txBody>
      </p:sp>
      <p:sp>
        <p:nvSpPr>
          <p:cNvPr id="3" name="Content Placeholder 2"/>
          <p:cNvSpPr>
            <a:spLocks noGrp="1"/>
          </p:cNvSpPr>
          <p:nvPr>
            <p:ph idx="4294967295"/>
          </p:nvPr>
        </p:nvSpPr>
        <p:spPr>
          <a:xfrm>
            <a:off x="616226" y="1327835"/>
            <a:ext cx="8229600" cy="4525962"/>
          </a:xfrm>
        </p:spPr>
        <p:txBody>
          <a:bodyPr>
            <a:normAutofit/>
          </a:bodyPr>
          <a:lstStyle/>
          <a:p>
            <a:pPr marL="0" indent="0">
              <a:buNone/>
            </a:pPr>
            <a:endParaRPr lang="en-GB" sz="2800" dirty="0"/>
          </a:p>
          <a:p>
            <a:pPr marL="0" indent="0">
              <a:buNone/>
            </a:pPr>
            <a:r>
              <a:rPr lang="en-US" sz="2800" b="1" dirty="0"/>
              <a:t>Approaches suggested include:</a:t>
            </a:r>
          </a:p>
          <a:p>
            <a:pPr marL="0" indent="0">
              <a:buNone/>
            </a:pPr>
            <a:endParaRPr lang="en-GB" sz="2800" dirty="0"/>
          </a:p>
          <a:p>
            <a:pPr lvl="0">
              <a:buFont typeface="Wingdings" panose="05000000000000000000" pitchFamily="2" charset="2"/>
              <a:buChar char="§"/>
            </a:pPr>
            <a:r>
              <a:rPr lang="en-US" sz="2800" b="1" dirty="0"/>
              <a:t>Primary:</a:t>
            </a:r>
            <a:r>
              <a:rPr lang="en-US" sz="2800" dirty="0"/>
              <a:t> where the aim is to try to prevent stress by reducing the impact of </a:t>
            </a:r>
            <a:r>
              <a:rPr lang="en-GB" sz="2800" dirty="0"/>
              <a:t>factors likely to cause stress before they happen.</a:t>
            </a:r>
          </a:p>
          <a:p>
            <a:pPr lvl="0">
              <a:buFont typeface="Wingdings" panose="05000000000000000000" pitchFamily="2" charset="2"/>
              <a:buChar char="§"/>
            </a:pPr>
            <a:r>
              <a:rPr lang="en-US" sz="2800" b="1" dirty="0"/>
              <a:t>Secondary:</a:t>
            </a:r>
            <a:r>
              <a:rPr lang="en-US" sz="2800" dirty="0"/>
              <a:t> where the aim is to give people the skills and resources to cope with stressful situations.</a:t>
            </a:r>
            <a:endParaRPr lang="en-GB" sz="2800" dirty="0"/>
          </a:p>
        </p:txBody>
      </p:sp>
      <p:sp>
        <p:nvSpPr>
          <p:cNvPr id="4" name="Rectangle 3"/>
          <p:cNvSpPr/>
          <p:nvPr/>
        </p:nvSpPr>
        <p:spPr>
          <a:xfrm>
            <a:off x="696811" y="5530632"/>
            <a:ext cx="8262549" cy="646331"/>
          </a:xfrm>
          <a:prstGeom prst="rect">
            <a:avLst/>
          </a:prstGeom>
        </p:spPr>
        <p:txBody>
          <a:bodyPr wrap="square">
            <a:spAutoFit/>
          </a:bodyPr>
          <a:lstStyle/>
          <a:p>
            <a:r>
              <a:rPr lang="en-GB" dirty="0"/>
              <a:t>Goodrich, J., Harrison, T., and Cornwell, J. 2015) Resilience A framework for supporting hospice staff to flourish in stressful times. London: Hospice UK. </a:t>
            </a:r>
            <a:r>
              <a:rPr lang="en-GB" u="sng" dirty="0">
                <a:hlinkClick r:id="rId2"/>
              </a:rPr>
              <a:t>www.hospiceuk.org</a:t>
            </a:r>
            <a:endParaRPr lang="en-GB" dirty="0"/>
          </a:p>
        </p:txBody>
      </p:sp>
    </p:spTree>
    <p:extLst>
      <p:ext uri="{BB962C8B-B14F-4D97-AF65-F5344CB8AC3E}">
        <p14:creationId xmlns:p14="http://schemas.microsoft.com/office/powerpoint/2010/main" val="913995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Self-care definitions</a:t>
            </a:r>
            <a:r>
              <a:rPr lang="en-US" dirty="0"/>
              <a:t> 1</a:t>
            </a:r>
            <a:endParaRPr lang="en-US" sz="3600" b="1" dirty="0"/>
          </a:p>
        </p:txBody>
      </p:sp>
      <p:sp>
        <p:nvSpPr>
          <p:cNvPr id="3" name="Content Placeholder 2"/>
          <p:cNvSpPr>
            <a:spLocks noGrp="1"/>
          </p:cNvSpPr>
          <p:nvPr>
            <p:ph idx="4294967295"/>
          </p:nvPr>
        </p:nvSpPr>
        <p:spPr>
          <a:xfrm>
            <a:off x="914400" y="1830388"/>
            <a:ext cx="8229600" cy="4525962"/>
          </a:xfrm>
        </p:spPr>
        <p:txBody>
          <a:bodyPr>
            <a:noAutofit/>
          </a:bodyPr>
          <a:lstStyle/>
          <a:p>
            <a:pPr marL="0" indent="0">
              <a:buNone/>
            </a:pPr>
            <a:endParaRPr lang="en-US" sz="2400" dirty="0"/>
          </a:p>
          <a:p>
            <a:pPr marL="0" indent="0">
              <a:buNone/>
            </a:pPr>
            <a:r>
              <a:rPr lang="en-US" sz="2400" dirty="0"/>
              <a:t>“Self-care refers to activities and practices that we can engage in on a regular basis to reduce stress and maintain and enhance our short- and longer-term health and well-being. Self-care is necessary for your effectiveness and success in honoring your professional and personal commitments.”</a:t>
            </a:r>
            <a:endParaRPr lang="en-GB" sz="2400" u="sng" dirty="0">
              <a:hlinkClick r:id="rId2"/>
            </a:endParaRPr>
          </a:p>
          <a:p>
            <a:pPr marL="0" indent="0">
              <a:buNone/>
            </a:pPr>
            <a:r>
              <a:rPr lang="en-GB" sz="1600" u="sng" dirty="0">
                <a:hlinkClick r:id="rId2"/>
              </a:rPr>
              <a:t>https://socialwork.buffalo.edu/resources/self-care-starter-kit/introduction-to-self-care.html</a:t>
            </a:r>
            <a:endParaRPr lang="en-GB" sz="1600" dirty="0"/>
          </a:p>
          <a:p>
            <a:pPr marL="0" indent="0">
              <a:buNone/>
            </a:pPr>
            <a:endParaRPr lang="en-GB" sz="1600" dirty="0"/>
          </a:p>
          <a:p>
            <a:pPr marL="0" indent="0">
              <a:buNone/>
            </a:pPr>
            <a:endParaRPr lang="en-GB" sz="1600" dirty="0"/>
          </a:p>
          <a:p>
            <a:pPr marL="0" indent="0">
              <a:buNone/>
            </a:pPr>
            <a:r>
              <a:rPr lang="en-US" sz="1600" dirty="0"/>
              <a:t>Feindel, A. (2014) Self Care workshop 20</a:t>
            </a:r>
            <a:r>
              <a:rPr lang="en-US" sz="1600" baseline="30000" dirty="0"/>
              <a:t>th</a:t>
            </a:r>
            <a:r>
              <a:rPr lang="en-US" sz="1600" dirty="0"/>
              <a:t> International Congress of Palliative Care, 9-14  September, Montreal.  </a:t>
            </a:r>
            <a:endParaRPr lang="en-GB" sz="1600" dirty="0"/>
          </a:p>
          <a:p>
            <a:pPr marL="0" indent="0">
              <a:buNone/>
            </a:pPr>
            <a:endParaRPr lang="en-GB" sz="2400" dirty="0"/>
          </a:p>
          <a:p>
            <a:pPr marL="0" indent="0">
              <a:buNone/>
            </a:pPr>
            <a:endParaRPr lang="en-GB" sz="2400" dirty="0"/>
          </a:p>
          <a:p>
            <a:pPr lvl="0"/>
            <a:endParaRPr lang="en-GB" sz="2400" dirty="0"/>
          </a:p>
          <a:p>
            <a:pPr marL="0" indent="0">
              <a:buNone/>
            </a:pPr>
            <a:endParaRPr lang="en-GB" sz="2400" dirty="0"/>
          </a:p>
          <a:p>
            <a:pPr marL="0" indent="0">
              <a:buNone/>
            </a:pPr>
            <a:endParaRPr lang="en-US" sz="2400" dirty="0"/>
          </a:p>
        </p:txBody>
      </p:sp>
    </p:spTree>
    <p:extLst>
      <p:ext uri="{BB962C8B-B14F-4D97-AF65-F5344CB8AC3E}">
        <p14:creationId xmlns:p14="http://schemas.microsoft.com/office/powerpoint/2010/main" val="3598209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4663" y="274638"/>
            <a:ext cx="8669337" cy="1143000"/>
          </a:xfrm>
        </p:spPr>
        <p:txBody>
          <a:bodyPr>
            <a:normAutofit/>
          </a:bodyPr>
          <a:lstStyle/>
          <a:p>
            <a:r>
              <a:rPr lang="en-US" sz="3600" b="1" dirty="0"/>
              <a:t>Self-care definition 2</a:t>
            </a:r>
          </a:p>
        </p:txBody>
      </p:sp>
      <p:sp>
        <p:nvSpPr>
          <p:cNvPr id="3" name="Content Placeholder 2"/>
          <p:cNvSpPr>
            <a:spLocks noGrp="1"/>
          </p:cNvSpPr>
          <p:nvPr>
            <p:ph idx="4294967295"/>
          </p:nvPr>
        </p:nvSpPr>
        <p:spPr>
          <a:xfrm>
            <a:off x="914400" y="1830388"/>
            <a:ext cx="8229600" cy="4525962"/>
          </a:xfrm>
        </p:spPr>
        <p:txBody>
          <a:bodyPr>
            <a:noAutofit/>
          </a:bodyPr>
          <a:lstStyle/>
          <a:p>
            <a:pPr marL="0" indent="0">
              <a:buNone/>
            </a:pPr>
            <a:endParaRPr lang="en-US" sz="2400" dirty="0"/>
          </a:p>
          <a:p>
            <a:pPr marL="0" indent="0">
              <a:buNone/>
            </a:pPr>
            <a:r>
              <a:rPr lang="en-US" sz="2400" dirty="0"/>
              <a:t>“Self-care includes all health decisions people make for themselves and their families to become and remain physically and mentally fit such as eating healthy food, exercising regularly, practicing good hygiene, and avoiding health hazards. People in good health, those who are ill or with disability can engage in self-care”. (p. 4) </a:t>
            </a:r>
          </a:p>
          <a:p>
            <a:pPr marL="0" indent="0">
              <a:buNone/>
            </a:pPr>
            <a:endParaRPr lang="en-US" sz="1600" dirty="0"/>
          </a:p>
          <a:p>
            <a:pPr marL="0" indent="0">
              <a:buNone/>
            </a:pPr>
            <a:endParaRPr lang="en-GB" sz="1600" dirty="0"/>
          </a:p>
          <a:p>
            <a:pPr marL="0" indent="0">
              <a:buNone/>
            </a:pPr>
            <a:r>
              <a:rPr lang="en-US" sz="1600" dirty="0"/>
              <a:t>World Health Organization. </a:t>
            </a:r>
            <a:r>
              <a:rPr lang="en-US" sz="1600" i="1" dirty="0"/>
              <a:t>Self-care in the Context of Primary Health Care: Report of the Regional Consultation, Bangkok, Thailand</a:t>
            </a:r>
            <a:r>
              <a:rPr lang="en-US" sz="1600" dirty="0"/>
              <a:t>. New Delhi: World Health Organization – Regional Office for South East Asia, 2009. (p30) in C Godfrey et al (2011) Care of self- care by other – care of other: the meaning of self-care from research , practice, policy and industry perspectives. (p 16)</a:t>
            </a:r>
            <a:endParaRPr lang="en-GB" sz="1600" dirty="0"/>
          </a:p>
          <a:p>
            <a:pPr marL="0" indent="0">
              <a:buNone/>
            </a:pPr>
            <a:endParaRPr lang="en-GB" sz="2400" dirty="0"/>
          </a:p>
          <a:p>
            <a:pPr marL="0" indent="0">
              <a:buNone/>
            </a:pPr>
            <a:endParaRPr lang="en-GB" sz="2400" dirty="0"/>
          </a:p>
          <a:p>
            <a:pPr lvl="0"/>
            <a:endParaRPr lang="en-GB" sz="2400" dirty="0"/>
          </a:p>
          <a:p>
            <a:pPr marL="0" indent="0">
              <a:buNone/>
            </a:pPr>
            <a:endParaRPr lang="en-GB" sz="2400" dirty="0"/>
          </a:p>
          <a:p>
            <a:pPr marL="0" indent="0">
              <a:buNone/>
            </a:pPr>
            <a:endParaRPr lang="en-US" sz="2400" dirty="0"/>
          </a:p>
        </p:txBody>
      </p:sp>
    </p:spTree>
    <p:extLst>
      <p:ext uri="{BB962C8B-B14F-4D97-AF65-F5344CB8AC3E}">
        <p14:creationId xmlns:p14="http://schemas.microsoft.com/office/powerpoint/2010/main" val="178502869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76733E7324DD2439EF4E2AD751642C7" ma:contentTypeVersion="6" ma:contentTypeDescription="Create a new document." ma:contentTypeScope="" ma:versionID="68b00c20f2637bb50cb1b2be54e17810">
  <xsd:schema xmlns:xsd="http://www.w3.org/2001/XMLSchema" xmlns:xs="http://www.w3.org/2001/XMLSchema" xmlns:p="http://schemas.microsoft.com/office/2006/metadata/properties" xmlns:ns2="cafa04f4-673b-4976-8fdd-259063c9ca9e" xmlns:ns3="23b5d50c-cd1f-4b01-a4cc-a6c213adf415" targetNamespace="http://schemas.microsoft.com/office/2006/metadata/properties" ma:root="true" ma:fieldsID="0fabe8122674c68c48c17bdbb693d4eb" ns2:_="" ns3:_="">
    <xsd:import namespace="cafa04f4-673b-4976-8fdd-259063c9ca9e"/>
    <xsd:import namespace="23b5d50c-cd1f-4b01-a4cc-a6c213adf41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fa04f4-673b-4976-8fdd-259063c9ca9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b5d50c-cd1f-4b01-a4cc-a6c213adf41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C6C880-8BDF-451B-8FBA-20294E89E1F3}">
  <ds:schemaRefs>
    <ds:schemaRef ds:uri="http://purl.org/dc/elements/1.1/"/>
    <ds:schemaRef ds:uri="http://schemas.microsoft.com/office/2006/metadata/properties"/>
    <ds:schemaRef ds:uri="http://purl.org/dc/terms/"/>
    <ds:schemaRef ds:uri="http://schemas.openxmlformats.org/package/2006/metadata/core-properties"/>
    <ds:schemaRef ds:uri="b2ee2435-268c-497f-8d3e-cec60d8d0625"/>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154CED56-0D07-4ED4-815C-D2E66AFA09B9}">
  <ds:schemaRefs>
    <ds:schemaRef ds:uri="http://schemas.microsoft.com/sharepoint/v3/contenttype/forms"/>
  </ds:schemaRefs>
</ds:datastoreItem>
</file>

<file path=customXml/itemProps3.xml><?xml version="1.0" encoding="utf-8"?>
<ds:datastoreItem xmlns:ds="http://schemas.openxmlformats.org/officeDocument/2006/customXml" ds:itemID="{080C34E0-F578-478E-9AD5-927B8B20753B}"/>
</file>

<file path=docProps/app.xml><?xml version="1.0" encoding="utf-8"?>
<Properties xmlns="http://schemas.openxmlformats.org/officeDocument/2006/extended-properties" xmlns:vt="http://schemas.openxmlformats.org/officeDocument/2006/docPropsVTypes">
  <TotalTime>274</TotalTime>
  <Words>752</Words>
  <Application>Microsoft Office PowerPoint</Application>
  <PresentationFormat>On-screen Show (4:3)</PresentationFormat>
  <Paragraphs>121</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Wingdings</vt:lpstr>
      <vt:lpstr>Custom Design</vt:lpstr>
      <vt:lpstr>Family Support Volunteers</vt:lpstr>
      <vt:lpstr>Learning outcomes</vt:lpstr>
      <vt:lpstr>Family Support Volunteers</vt:lpstr>
      <vt:lpstr>Activity 1</vt:lpstr>
      <vt:lpstr>Family Support Volunteers</vt:lpstr>
      <vt:lpstr>Reflection and self-care</vt:lpstr>
      <vt:lpstr>Reducing stress </vt:lpstr>
      <vt:lpstr>Self-care definitions 1</vt:lpstr>
      <vt:lpstr>Self-care definition 2</vt:lpstr>
      <vt:lpstr>PowerPoint Presentation</vt:lpstr>
      <vt:lpstr>PowerPoint Presentation</vt:lpstr>
      <vt:lpstr>Self-care Activity 1</vt:lpstr>
      <vt:lpstr>Self-care Activity 2</vt:lpstr>
      <vt:lpstr>Boundaries and self-care </vt:lpstr>
      <vt:lpstr>Self-care Activity 3</vt:lpstr>
      <vt:lpstr>Self-care Activity 4</vt:lpstr>
      <vt:lpstr>Self-care Activity 5</vt:lpstr>
      <vt:lpstr>What happens next </vt:lpstr>
      <vt:lpstr>Final Activity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Support Volunteers</dc:title>
  <dc:creator>JIM SCOTT</dc:creator>
  <cp:lastModifiedBy>Emma Dixon</cp:lastModifiedBy>
  <cp:revision>48</cp:revision>
  <dcterms:created xsi:type="dcterms:W3CDTF">2015-09-06T14:41:42Z</dcterms:created>
  <dcterms:modified xsi:type="dcterms:W3CDTF">2017-08-31T14:03:27Z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0x010100176733E7324DD2439EF4E2AD751642C7</vt:lpwstr>
  </property>
</Properties>
</file>