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8"/>
  </p:notesMasterIdLst>
  <p:sldIdLst>
    <p:sldId id="256" r:id="rId5"/>
    <p:sldId id="270" r:id="rId6"/>
    <p:sldId id="271" r:id="rId7"/>
    <p:sldId id="286" r:id="rId8"/>
    <p:sldId id="287" r:id="rId9"/>
    <p:sldId id="288" r:id="rId10"/>
    <p:sldId id="284" r:id="rId11"/>
    <p:sldId id="258" r:id="rId12"/>
    <p:sldId id="289" r:id="rId13"/>
    <p:sldId id="257" r:id="rId14"/>
    <p:sldId id="290" r:id="rId15"/>
    <p:sldId id="285" r:id="rId16"/>
    <p:sldId id="292" r:id="rId17"/>
    <p:sldId id="291" r:id="rId18"/>
    <p:sldId id="293" r:id="rId19"/>
    <p:sldId id="294" r:id="rId20"/>
    <p:sldId id="296" r:id="rId21"/>
    <p:sldId id="297" r:id="rId22"/>
    <p:sldId id="298" r:id="rId23"/>
    <p:sldId id="300" r:id="rId24"/>
    <p:sldId id="301" r:id="rId25"/>
    <p:sldId id="303" r:id="rId26"/>
    <p:sldId id="30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242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 Ecclestone Ford" initials="JEF" lastIdx="4" clrIdx="0">
    <p:extLst>
      <p:ext uri="{19B8F6BF-5375-455C-9EA6-DF929625EA0E}">
        <p15:presenceInfo xmlns:p15="http://schemas.microsoft.com/office/powerpoint/2012/main" userId="S-1-12-1-3239142703-1123844362-3675388296-157480259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0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64" d="100"/>
          <a:sy n="64" d="100"/>
        </p:scale>
        <p:origin x="644" y="32"/>
      </p:cViewPr>
      <p:guideLst>
        <p:guide orient="horz"/>
        <p:guide pos="24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CFF3B-7691-B240-9B9E-01DB8DA19C16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51522-6360-EA4F-A606-26D5F4903D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64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06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86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008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81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435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84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9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855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458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85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081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97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19B8B-8F86-B147-9C85-6215F999FC2B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8756F-FE26-B248-88A3-9B513F45D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746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46044" y="1842190"/>
            <a:ext cx="7772400" cy="1470025"/>
          </a:xfrm>
        </p:spPr>
        <p:txBody>
          <a:bodyPr/>
          <a:lstStyle/>
          <a:p>
            <a:r>
              <a:rPr lang="en-US" b="1" dirty="0"/>
              <a:t>Family Support Volunteers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461052" y="3160643"/>
            <a:ext cx="6400800" cy="1752600"/>
          </a:xfrm>
        </p:spPr>
        <p:txBody>
          <a:bodyPr/>
          <a:lstStyle/>
          <a:p>
            <a:r>
              <a:rPr lang="en-US" dirty="0"/>
              <a:t>Unit 5</a:t>
            </a:r>
          </a:p>
          <a:p>
            <a:r>
              <a:rPr lang="en-US" dirty="0"/>
              <a:t>An introduction to loss, grief and bereavement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1627" y="16139876"/>
            <a:ext cx="1185180" cy="94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19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b="1" dirty="0"/>
              <a:t>How people grieve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How people experience grief may depend on a number of factors including:  </a:t>
            </a:r>
          </a:p>
          <a:p>
            <a:r>
              <a:rPr lang="en-US" sz="2400" dirty="0"/>
              <a:t> Relationship with the deceased</a:t>
            </a:r>
          </a:p>
          <a:p>
            <a:r>
              <a:rPr lang="en-US" sz="2400" dirty="0"/>
              <a:t> Quality of the relationship</a:t>
            </a:r>
          </a:p>
          <a:p>
            <a:r>
              <a:rPr lang="en-US" sz="2400" dirty="0"/>
              <a:t> The way the person died</a:t>
            </a:r>
          </a:p>
          <a:p>
            <a:r>
              <a:rPr lang="en-US" sz="2400" dirty="0"/>
              <a:t>Previous losses</a:t>
            </a:r>
          </a:p>
          <a:p>
            <a:r>
              <a:rPr lang="en-US" sz="2400" dirty="0"/>
              <a:t> Level of support available and other emotional factors. </a:t>
            </a:r>
          </a:p>
          <a:p>
            <a:r>
              <a:rPr lang="en-US" sz="2400" dirty="0"/>
              <a:t> Culture and religion </a:t>
            </a:r>
            <a:r>
              <a:rPr lang="en-GB" sz="2400" dirty="0"/>
              <a:t> </a:t>
            </a:r>
          </a:p>
          <a:p>
            <a:r>
              <a:rPr lang="en-GB" sz="2400" dirty="0"/>
              <a:t>Some by throwing themselves into work or other pursuits</a:t>
            </a:r>
          </a:p>
          <a:p>
            <a:r>
              <a:rPr lang="en-GB" sz="2400" dirty="0"/>
              <a:t>Others become unable to continue with daily activities.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lvl="0"/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8209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Activity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Family scenarios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/>
              <a:t>In your groups and consider the family scenario and consider: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GB" dirty="0"/>
              <a:t>How the different family members feel</a:t>
            </a:r>
          </a:p>
          <a:p>
            <a:pPr lvl="0"/>
            <a:r>
              <a:rPr lang="en-GB" dirty="0"/>
              <a:t>Who else may need to be considered?</a:t>
            </a:r>
          </a:p>
          <a:p>
            <a:pPr lvl="0"/>
            <a:r>
              <a:rPr lang="en-GB" dirty="0"/>
              <a:t>What support might they need?</a:t>
            </a:r>
          </a:p>
          <a:p>
            <a:pPr lvl="0"/>
            <a:r>
              <a:rPr lang="en-GB" dirty="0"/>
              <a:t>Where might they find this support?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Make notes of your answers.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86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Needs of people who are grieving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Most people who are grieving appreciate:</a:t>
            </a:r>
            <a:r>
              <a:rPr lang="en-US" sz="2800" baseline="30000" dirty="0"/>
              <a:t>1</a:t>
            </a:r>
          </a:p>
          <a:p>
            <a:pPr marL="0" indent="0">
              <a:buNone/>
            </a:pP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“Being alone at times, yet having company at other times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opportunity to express feelings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opportunity to tell and re-tell stories of the loved one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Information about what is normal</a:t>
            </a:r>
            <a:endParaRPr lang="en-GB" dirty="0"/>
          </a:p>
          <a:p>
            <a:pPr lvl="0"/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85028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Needs of people who are grieving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Most people who are grieving appreciate:</a:t>
            </a:r>
            <a:r>
              <a:rPr lang="en-US" sz="2800" b="1" baseline="30000" dirty="0"/>
              <a:t>1</a:t>
            </a:r>
            <a:endParaRPr lang="en-GB" sz="2800" b="1" dirty="0"/>
          </a:p>
          <a:p>
            <a:pPr lvl="1">
              <a:buFont typeface="Wingdings" charset="2"/>
              <a:buChar char="§"/>
            </a:pPr>
            <a:endParaRPr lang="en-US" dirty="0"/>
          </a:p>
          <a:p>
            <a:pPr lvl="1">
              <a:buFont typeface="Wingdings" charset="2"/>
              <a:buChar char="§"/>
            </a:pPr>
            <a:r>
              <a:rPr lang="en-US" dirty="0"/>
              <a:t>“The gift of (your) presence</a:t>
            </a:r>
            <a:endParaRPr lang="en-GB" dirty="0"/>
          </a:p>
          <a:p>
            <a:pPr lvl="1">
              <a:buFont typeface="Wingdings" charset="2"/>
              <a:buChar char="§"/>
            </a:pPr>
            <a:r>
              <a:rPr lang="en-US" dirty="0"/>
              <a:t>Permission to be self-absorbed</a:t>
            </a:r>
            <a:endParaRPr lang="en-GB" dirty="0"/>
          </a:p>
          <a:p>
            <a:pPr lvl="1">
              <a:buFont typeface="Wingdings" charset="2"/>
              <a:buChar char="§"/>
            </a:pPr>
            <a:r>
              <a:rPr lang="en-US" dirty="0"/>
              <a:t>Permission to laugh at times</a:t>
            </a:r>
            <a:endParaRPr lang="en-GB" dirty="0"/>
          </a:p>
          <a:p>
            <a:pPr lvl="1">
              <a:buFont typeface="Wingdings" charset="2"/>
              <a:buChar char="§"/>
            </a:pPr>
            <a:r>
              <a:rPr lang="en-US" dirty="0"/>
              <a:t>Permission to experience a roller coaster of feelings</a:t>
            </a:r>
            <a:endParaRPr lang="en-GB" dirty="0"/>
          </a:p>
          <a:p>
            <a:pPr lvl="1">
              <a:buFont typeface="Wingdings" charset="2"/>
              <a:buChar char="§"/>
            </a:pPr>
            <a:r>
              <a:rPr lang="en-US" dirty="0"/>
              <a:t>Help with basic needs”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lvl="0"/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45265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Misconceptions about grief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187825"/>
          </a:xfrm>
        </p:spPr>
        <p:txBody>
          <a:bodyPr>
            <a:noAutofit/>
          </a:bodyPr>
          <a:lstStyle/>
          <a:p>
            <a:pPr lvl="0"/>
            <a:r>
              <a:rPr lang="en-US" sz="2800" dirty="0"/>
              <a:t>“Grief and mourning are the same </a:t>
            </a:r>
          </a:p>
          <a:p>
            <a:pPr lvl="0"/>
            <a:r>
              <a:rPr lang="en-US" sz="2800" dirty="0"/>
              <a:t>There is a predictable and orderly progression through grief. </a:t>
            </a:r>
            <a:endParaRPr lang="en-GB" sz="2800" dirty="0"/>
          </a:p>
          <a:p>
            <a:pPr lvl="0"/>
            <a:r>
              <a:rPr lang="en-US" sz="2800" dirty="0"/>
              <a:t>It is best to move away from grief and mourning instead of toward it.</a:t>
            </a:r>
            <a:endParaRPr lang="en-GB" sz="2800" dirty="0"/>
          </a:p>
          <a:p>
            <a:pPr lvl="0"/>
            <a:r>
              <a:rPr lang="en-US" sz="2800" dirty="0"/>
              <a:t>Tears and expressing grief are only a sign of weakness.</a:t>
            </a:r>
            <a:endParaRPr lang="en-GB" sz="2800" dirty="0"/>
          </a:p>
          <a:p>
            <a:pPr lvl="0"/>
            <a:r>
              <a:rPr lang="en-US" sz="2800" dirty="0"/>
              <a:t>The goal is to ’get over’ your grief”</a:t>
            </a:r>
            <a:r>
              <a:rPr lang="en-US" sz="2800" baseline="30000" dirty="0"/>
              <a:t>2</a:t>
            </a:r>
            <a:r>
              <a:rPr lang="en-US" sz="2800" dirty="0"/>
              <a:t>. </a:t>
            </a:r>
            <a:endParaRPr lang="en-GB" sz="2800" dirty="0"/>
          </a:p>
          <a:p>
            <a:pPr marL="0" indent="0">
              <a:buNone/>
            </a:pPr>
            <a:endParaRPr lang="en-GB" sz="2400" dirty="0"/>
          </a:p>
          <a:p>
            <a:pPr lvl="0"/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502934" y="8094689"/>
            <a:ext cx="345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0029" y="6283325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/>
              <a:t>Wolfelt, A., (ND) Common myths about grief. http://www.centerforloss.com/who-are-you/i-want-to-help-someone-who’s-grieving/</a:t>
            </a:r>
            <a:r>
              <a:rPr lang="en-GB" baseline="30000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10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Children, young people and grief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187825"/>
          </a:xfrm>
        </p:spPr>
        <p:txBody>
          <a:bodyPr>
            <a:noAutofit/>
          </a:bodyPr>
          <a:lstStyle/>
          <a:p>
            <a:pPr lvl="0"/>
            <a:r>
              <a:rPr lang="en-GB" sz="2800" dirty="0"/>
              <a:t>Children and young people, they experience the same feelings as adults </a:t>
            </a:r>
          </a:p>
          <a:p>
            <a:pPr marL="0" lvl="0" indent="0">
              <a:buNone/>
            </a:pPr>
            <a:endParaRPr lang="en-GB" sz="2800" dirty="0"/>
          </a:p>
          <a:p>
            <a:pPr lvl="0"/>
            <a:r>
              <a:rPr lang="en-GB" sz="2800" dirty="0"/>
              <a:t>Show their grief differently </a:t>
            </a:r>
          </a:p>
          <a:p>
            <a:pPr marL="0" lvl="0" indent="0">
              <a:buNone/>
            </a:pPr>
            <a:endParaRPr lang="en-GB" sz="2800" dirty="0"/>
          </a:p>
          <a:p>
            <a:pPr lvl="0"/>
            <a:r>
              <a:rPr lang="en-GB" sz="2800" dirty="0"/>
              <a:t>Children and young people’s understand</a:t>
            </a:r>
            <a:r>
              <a:rPr lang="en-GB" sz="2800" dirty="0">
                <a:solidFill>
                  <a:srgbClr val="FF0000"/>
                </a:solidFill>
              </a:rPr>
              <a:t>ing</a:t>
            </a:r>
            <a:r>
              <a:rPr lang="en-GB" sz="2800" dirty="0"/>
              <a:t> of death depends on their age and maturity. </a:t>
            </a:r>
          </a:p>
          <a:p>
            <a:pPr lvl="0"/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502934" y="8094689"/>
            <a:ext cx="345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221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Needs of children, young people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1878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b="1" dirty="0"/>
              <a:t>Children and young people who are bereaved need: </a:t>
            </a:r>
            <a:r>
              <a:rPr lang="en-GB" sz="2800" dirty="0"/>
              <a:t> </a:t>
            </a:r>
          </a:p>
          <a:p>
            <a:pPr lvl="0"/>
            <a:r>
              <a:rPr lang="en-GB" sz="2800" dirty="0"/>
              <a:t>Normal routines, wherever possible, along with plenty of reassurance and affection</a:t>
            </a:r>
          </a:p>
          <a:p>
            <a:pPr lvl="0"/>
            <a:r>
              <a:rPr lang="en-GB" sz="2800" dirty="0"/>
              <a:t>To be told about the death promptly and in a way that they can understand</a:t>
            </a:r>
          </a:p>
          <a:p>
            <a:pPr lvl="0"/>
            <a:r>
              <a:rPr lang="en-GB" sz="2800" dirty="0"/>
              <a:t>To have their questions to be answered sensitively, truthfully and honestly</a:t>
            </a:r>
          </a:p>
          <a:p>
            <a:pPr lvl="0"/>
            <a:r>
              <a:rPr lang="en-GB" sz="2800" dirty="0"/>
              <a:t>For adults to be honest if there is something they do not know</a:t>
            </a:r>
          </a:p>
          <a:p>
            <a:pPr lvl="0"/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502934" y="8094689"/>
            <a:ext cx="345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073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Needs of children, young people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1878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b="1" dirty="0"/>
              <a:t>Children and young people who are bereaved need:</a:t>
            </a:r>
          </a:p>
          <a:p>
            <a:pPr marL="0" indent="0">
              <a:buNone/>
            </a:pPr>
            <a:r>
              <a:rPr lang="en-GB" sz="2800" b="1" dirty="0"/>
              <a:t> </a:t>
            </a:r>
            <a:r>
              <a:rPr lang="en-GB" sz="2800" dirty="0"/>
              <a:t> </a:t>
            </a:r>
          </a:p>
          <a:p>
            <a:pPr lvl="0"/>
            <a:r>
              <a:rPr lang="en-GB" sz="2800" dirty="0"/>
              <a:t>People to use clear and unambiguous language </a:t>
            </a:r>
          </a:p>
          <a:p>
            <a:pPr lvl="0"/>
            <a:r>
              <a:rPr lang="en-GB" sz="2800" dirty="0"/>
              <a:t>To have the opportunity to go to the funeral</a:t>
            </a:r>
          </a:p>
          <a:p>
            <a:pPr lvl="0"/>
            <a:r>
              <a:rPr lang="en-GB" sz="2800" dirty="0"/>
              <a:t>To talk about the person they have lost</a:t>
            </a:r>
          </a:p>
          <a:p>
            <a:pPr lvl="0"/>
            <a:r>
              <a:rPr lang="en-GB" sz="2800" dirty="0"/>
              <a:t>To share their feelings openly</a:t>
            </a:r>
          </a:p>
          <a:p>
            <a:pPr lvl="0"/>
            <a:r>
              <a:rPr lang="en-GB" sz="2800" dirty="0"/>
              <a:t>Reassurance and support</a:t>
            </a:r>
          </a:p>
          <a:p>
            <a:pPr lvl="0"/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502934" y="8094689"/>
            <a:ext cx="345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509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Activity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Supporting bereaved families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GB" dirty="0"/>
              <a:t>Think back to what you have heard today and to the family scenario in Activity 4</a:t>
            </a:r>
          </a:p>
          <a:p>
            <a:r>
              <a:rPr lang="en-GB" dirty="0"/>
              <a:t>How could you as a volunteer support the family? </a:t>
            </a:r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770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Supporting bereaved families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1878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800" b="1" dirty="0"/>
              <a:t>Some of the ways you might support people include:</a:t>
            </a:r>
          </a:p>
          <a:p>
            <a:pPr marL="0" indent="0">
              <a:buNone/>
            </a:pPr>
            <a:endParaRPr lang="en-GB" sz="2800" dirty="0"/>
          </a:p>
          <a:p>
            <a:pPr lvl="0"/>
            <a:r>
              <a:rPr lang="en-US" sz="2800" dirty="0"/>
              <a:t>Be there. Be empathetic and genuine. It’s OK to show your emotions</a:t>
            </a:r>
            <a:endParaRPr lang="en-GB" sz="2800" dirty="0"/>
          </a:p>
          <a:p>
            <a:pPr lvl="0"/>
            <a:r>
              <a:rPr lang="en-US" sz="2800" dirty="0"/>
              <a:t>Help those who are grieving to:</a:t>
            </a:r>
            <a:endParaRPr lang="en-GB" sz="2800" dirty="0"/>
          </a:p>
          <a:p>
            <a:pPr lvl="1"/>
            <a:r>
              <a:rPr lang="en-US" sz="2400" dirty="0"/>
              <a:t>Express sorrow.</a:t>
            </a:r>
            <a:endParaRPr lang="en-GB" sz="2400" dirty="0"/>
          </a:p>
          <a:p>
            <a:pPr lvl="1"/>
            <a:r>
              <a:rPr lang="en-US" sz="2400" dirty="0"/>
              <a:t>Understand their own reactions.</a:t>
            </a:r>
            <a:endParaRPr lang="en-GB" sz="2400" dirty="0"/>
          </a:p>
          <a:p>
            <a:pPr lvl="1"/>
            <a:r>
              <a:rPr lang="en-US" sz="2400" dirty="0"/>
              <a:t>Accept the pain of bereavement.</a:t>
            </a:r>
            <a:endParaRPr lang="en-GB" sz="2400" dirty="0"/>
          </a:p>
          <a:p>
            <a:pPr lvl="1"/>
            <a:r>
              <a:rPr lang="en-US" sz="2400" dirty="0"/>
              <a:t>Talk about new ways to interact with people.</a:t>
            </a:r>
            <a:endParaRPr lang="en-GB" sz="2400" dirty="0"/>
          </a:p>
          <a:p>
            <a:pPr lvl="1"/>
            <a:r>
              <a:rPr lang="en-US" sz="2400" dirty="0"/>
              <a:t>Set short-term, realistic goals”. </a:t>
            </a:r>
            <a:endParaRPr lang="en-GB" sz="2400" baseline="300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502934" y="8094689"/>
            <a:ext cx="345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22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/>
              <a:t>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By the end of this unit participants will have: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lvl="0"/>
            <a:r>
              <a:rPr lang="en-GB" dirty="0"/>
              <a:t>An understanding of loss and bereavement as part of everyday life</a:t>
            </a:r>
          </a:p>
          <a:p>
            <a:pPr lvl="0"/>
            <a:r>
              <a:rPr lang="en-GB" dirty="0"/>
              <a:t>An understanding of the uniqueness of the grief experience</a:t>
            </a:r>
          </a:p>
          <a:p>
            <a:pPr lvl="0"/>
            <a:r>
              <a:rPr lang="en-GB" dirty="0"/>
              <a:t>An understanding of the impact of losing a child on the family</a:t>
            </a:r>
          </a:p>
          <a:p>
            <a:pPr lvl="0"/>
            <a:r>
              <a:rPr lang="en-GB" dirty="0"/>
              <a:t>An understanding of how to support someone who is grieving</a:t>
            </a:r>
          </a:p>
        </p:txBody>
      </p:sp>
    </p:spTree>
    <p:extLst>
      <p:ext uri="{BB962C8B-B14F-4D97-AF65-F5344CB8AC3E}">
        <p14:creationId xmlns:p14="http://schemas.microsoft.com/office/powerpoint/2010/main" val="978297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Supporting bereaved families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7921487" cy="41878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b="1" dirty="0"/>
              <a:t>Some of the ways you might support people include:</a:t>
            </a:r>
          </a:p>
          <a:p>
            <a:pPr marL="0" indent="0">
              <a:buNone/>
            </a:pPr>
            <a:endParaRPr lang="en-GB" sz="2800" dirty="0"/>
          </a:p>
          <a:p>
            <a:pPr lvl="0"/>
            <a:r>
              <a:rPr lang="en-US" sz="2800" dirty="0"/>
              <a:t>Help with routine tasks.</a:t>
            </a:r>
            <a:endParaRPr lang="en-GB" sz="2800" dirty="0"/>
          </a:p>
          <a:p>
            <a:pPr lvl="0"/>
            <a:r>
              <a:rPr lang="en-US" sz="2800" dirty="0"/>
              <a:t>Recognize when to be silent.</a:t>
            </a:r>
            <a:endParaRPr lang="en-GB" sz="2800" dirty="0"/>
          </a:p>
          <a:p>
            <a:pPr lvl="0"/>
            <a:r>
              <a:rPr lang="en-US" sz="2800" dirty="0"/>
              <a:t>Relax. Keep your sense of humour and perspective.” </a:t>
            </a:r>
            <a:r>
              <a:rPr lang="en-US" sz="2800" baseline="30000" dirty="0"/>
              <a:t>1</a:t>
            </a:r>
          </a:p>
          <a:p>
            <a:r>
              <a:rPr lang="en-GB" sz="2800" dirty="0"/>
              <a:t>Identify and collate information about support available locally for both adults and children.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502934" y="8094689"/>
            <a:ext cx="345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91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64096" y="2607021"/>
            <a:ext cx="7772400" cy="1470025"/>
          </a:xfrm>
        </p:spPr>
        <p:txBody>
          <a:bodyPr/>
          <a:lstStyle/>
          <a:p>
            <a:r>
              <a:rPr lang="en-US" b="1" dirty="0"/>
              <a:t>A bereaved parent’s experience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1627" y="16139876"/>
            <a:ext cx="1185180" cy="94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661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5032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Final 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94531" y="1830388"/>
            <a:ext cx="8229600" cy="452596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Reflection and close</a:t>
            </a:r>
          </a:p>
        </p:txBody>
      </p:sp>
    </p:spTree>
    <p:extLst>
      <p:ext uri="{BB962C8B-B14F-4D97-AF65-F5344CB8AC3E}">
        <p14:creationId xmlns:p14="http://schemas.microsoft.com/office/powerpoint/2010/main" val="34112685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06895" y="738257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/>
              <a:t>THANK YOU FOR YOUR ENERGY AND PARTICIPATION</a:t>
            </a:r>
          </a:p>
        </p:txBody>
      </p:sp>
    </p:spTree>
    <p:extLst>
      <p:ext uri="{BB962C8B-B14F-4D97-AF65-F5344CB8AC3E}">
        <p14:creationId xmlns:p14="http://schemas.microsoft.com/office/powerpoint/2010/main" val="176148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Activity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94531" y="1830388"/>
            <a:ext cx="8229600" cy="452596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Different types of loss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GB" dirty="0"/>
              <a:t>Loss, grief and bereavement are a normal part of everyday life. Take some time to identify some of the many different types of loss that people may experience in life.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839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/>
              <a:t>Examples of 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522275"/>
            <a:ext cx="8229600" cy="452596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Loss of a relationship/friendship</a:t>
            </a:r>
          </a:p>
          <a:p>
            <a:r>
              <a:rPr lang="en-GB" dirty="0"/>
              <a:t>Loss of a job/redundancy</a:t>
            </a:r>
          </a:p>
          <a:p>
            <a:r>
              <a:rPr lang="en-GB" dirty="0"/>
              <a:t>Divorce</a:t>
            </a:r>
          </a:p>
          <a:p>
            <a:r>
              <a:rPr lang="en-GB" dirty="0"/>
              <a:t>Serous illness, injury or disability</a:t>
            </a:r>
          </a:p>
          <a:p>
            <a:r>
              <a:rPr lang="en-GB" dirty="0"/>
              <a:t>Children leaving home</a:t>
            </a:r>
          </a:p>
          <a:p>
            <a:r>
              <a:rPr lang="en-GB" dirty="0"/>
              <a:t>Change of job</a:t>
            </a:r>
          </a:p>
          <a:p>
            <a:r>
              <a:rPr lang="en-GB" dirty="0"/>
              <a:t>Losses experienced by looked after children</a:t>
            </a:r>
          </a:p>
          <a:p>
            <a:r>
              <a:rPr lang="en-GB" dirty="0"/>
              <a:t>Loss of freedom (prisoners)</a:t>
            </a:r>
          </a:p>
          <a:p>
            <a:r>
              <a:rPr lang="en-GB" dirty="0"/>
              <a:t>Retirement (for some)</a:t>
            </a:r>
          </a:p>
          <a:p>
            <a:r>
              <a:rPr lang="en-GB" dirty="0"/>
              <a:t>Moving into elderly residential care</a:t>
            </a:r>
          </a:p>
          <a:p>
            <a:r>
              <a:rPr lang="en-GB" dirty="0"/>
              <a:t> Death of a pet</a:t>
            </a:r>
          </a:p>
          <a:p>
            <a:r>
              <a:rPr lang="en-GB" dirty="0"/>
              <a:t>Death of someone close</a:t>
            </a:r>
          </a:p>
        </p:txBody>
      </p:sp>
    </p:spTree>
    <p:extLst>
      <p:ext uri="{BB962C8B-B14F-4D97-AF65-F5344CB8AC3E}">
        <p14:creationId xmlns:p14="http://schemas.microsoft.com/office/powerpoint/2010/main" val="1687681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/>
              <a:t>Loss and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/>
          </a:bodyPr>
          <a:lstStyle/>
          <a:p>
            <a:r>
              <a:rPr lang="en-GB" dirty="0"/>
              <a:t>Loss may also go hand in hand with change</a:t>
            </a:r>
          </a:p>
          <a:p>
            <a:r>
              <a:rPr lang="en-GB" dirty="0"/>
              <a:t>People can experience loss alongside positive changes</a:t>
            </a:r>
          </a:p>
          <a:p>
            <a:r>
              <a:rPr lang="en-GB" dirty="0"/>
              <a:t>Life transitions may also bring elements of loss</a:t>
            </a:r>
          </a:p>
          <a:p>
            <a:r>
              <a:rPr lang="en-GB" dirty="0"/>
              <a:t>Response to loss is individual and must be respected</a:t>
            </a:r>
          </a:p>
          <a:p>
            <a:r>
              <a:rPr lang="en-GB" dirty="0"/>
              <a:t>What may appear to be small to one may be significant to another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910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Activity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7732643" cy="45259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Feelings associated with loss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GB" sz="3000" dirty="0"/>
              <a:t>Think about a time when you lost something small – for example car or house keys. </a:t>
            </a:r>
            <a:r>
              <a:rPr lang="en-GB" sz="3000" b="1" dirty="0"/>
              <a:t>This should not be about the loss of something very significant or of a person. </a:t>
            </a:r>
          </a:p>
          <a:p>
            <a:pPr marL="0" indent="0">
              <a:buNone/>
            </a:pPr>
            <a:endParaRPr lang="en-GB" sz="3000" dirty="0"/>
          </a:p>
          <a:p>
            <a:pPr marL="0" indent="0">
              <a:buNone/>
            </a:pPr>
            <a:r>
              <a:rPr lang="en-GB" sz="3000" dirty="0"/>
              <a:t>Take it in turns to describe to your partner what happened and to note down the feelings that you remember.  </a:t>
            </a:r>
          </a:p>
        </p:txBody>
      </p:sp>
    </p:spTree>
    <p:extLst>
      <p:ext uri="{BB962C8B-B14F-4D97-AF65-F5344CB8AC3E}">
        <p14:creationId xmlns:p14="http://schemas.microsoft.com/office/powerpoint/2010/main" val="52787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/>
              <a:t>Grief and bereavement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66900"/>
            <a:ext cx="8229600" cy="452596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sz="5100" dirty="0"/>
              <a:t> </a:t>
            </a:r>
            <a:r>
              <a:rPr lang="en-GB" sz="6000" b="1" dirty="0"/>
              <a:t>Bereavement</a:t>
            </a:r>
            <a:r>
              <a:rPr lang="en-GB" sz="6000" dirty="0"/>
              <a:t> is:  “The state of suffering loss.”</a:t>
            </a:r>
            <a:r>
              <a:rPr lang="en-GB" sz="6000" baseline="30000" dirty="0"/>
              <a:t> 1</a:t>
            </a:r>
          </a:p>
          <a:p>
            <a:pPr marL="0" indent="0">
              <a:buNone/>
            </a:pPr>
            <a:r>
              <a:rPr lang="en-GB" sz="6000" dirty="0"/>
              <a:t>						or</a:t>
            </a:r>
          </a:p>
          <a:p>
            <a:r>
              <a:rPr lang="en-GB" sz="6000" dirty="0"/>
              <a:t>The</a:t>
            </a:r>
            <a:r>
              <a:rPr lang="en-GB" sz="6000" b="1" dirty="0"/>
              <a:t> </a:t>
            </a:r>
            <a:r>
              <a:rPr lang="en-GB" sz="6000" dirty="0"/>
              <a:t>process of grieving, coming to terms with and letting go of someone close who has died. </a:t>
            </a:r>
          </a:p>
          <a:p>
            <a:pPr marL="0" indent="0">
              <a:buNone/>
            </a:pPr>
            <a:endParaRPr lang="en-GB" sz="3000" dirty="0"/>
          </a:p>
          <a:p>
            <a:pPr marL="0" indent="0">
              <a:buNone/>
            </a:pPr>
            <a:r>
              <a:rPr lang="en-GB" sz="6000" b="1" dirty="0"/>
              <a:t>Grief</a:t>
            </a:r>
            <a:r>
              <a:rPr lang="en-GB" sz="6000" dirty="0"/>
              <a:t> is</a:t>
            </a:r>
            <a:r>
              <a:rPr lang="en-GB" sz="6000" b="1" dirty="0"/>
              <a:t> </a:t>
            </a:r>
            <a:r>
              <a:rPr lang="en-US" sz="6000" dirty="0"/>
              <a:t>a natural response to any type of loss, not only the loss of a person.</a:t>
            </a:r>
            <a:endParaRPr lang="en-GB" sz="6000" dirty="0"/>
          </a:p>
          <a:p>
            <a:pPr marL="0" indent="0">
              <a:buNone/>
            </a:pPr>
            <a:endParaRPr lang="en-GB" sz="3000" dirty="0"/>
          </a:p>
          <a:p>
            <a:pPr marL="0" indent="0">
              <a:buNone/>
            </a:pPr>
            <a:r>
              <a:rPr lang="en-US" sz="6000" b="1" dirty="0"/>
              <a:t>Mourning</a:t>
            </a:r>
            <a:r>
              <a:rPr lang="en-US" sz="6000" dirty="0"/>
              <a:t> is: </a:t>
            </a:r>
            <a:endParaRPr lang="en-GB" sz="6000" dirty="0"/>
          </a:p>
          <a:p>
            <a:pPr lvl="0"/>
            <a:r>
              <a:rPr lang="en-US" sz="6000" dirty="0"/>
              <a:t>“The process that helps people cope with grief”</a:t>
            </a:r>
            <a:endParaRPr lang="en-GB" sz="6000" dirty="0"/>
          </a:p>
          <a:p>
            <a:pPr lvl="0"/>
            <a:r>
              <a:rPr lang="en-US" sz="6000" dirty="0"/>
              <a:t>“Expressed through rituals that reflect cultural and social norms” </a:t>
            </a:r>
            <a:r>
              <a:rPr lang="en-US" sz="6000" baseline="30000" dirty="0"/>
              <a:t>1</a:t>
            </a:r>
            <a:endParaRPr lang="en-GB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540029" y="5870079"/>
            <a:ext cx="7790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GB" sz="1400" dirty="0">
                <a:latin typeface="Arial"/>
                <a:cs typeface="Arial"/>
              </a:rPr>
              <a:t>Canadian Hospice Palliative Care Association (2012) Hospice Palliative Care Volunteers Training Toolkit, Module 8 Grief and Bereavement.</a:t>
            </a:r>
          </a:p>
        </p:txBody>
      </p:sp>
    </p:spTree>
    <p:extLst>
      <p:ext uri="{BB962C8B-B14F-4D97-AF65-F5344CB8AC3E}">
        <p14:creationId xmlns:p14="http://schemas.microsoft.com/office/powerpoint/2010/main" val="1392994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Grief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536976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Grief affects us:</a:t>
            </a:r>
          </a:p>
          <a:p>
            <a:pPr lvl="1"/>
            <a:r>
              <a:rPr lang="en-US" sz="2400" dirty="0"/>
              <a:t> physically</a:t>
            </a:r>
          </a:p>
          <a:p>
            <a:pPr lvl="1"/>
            <a:r>
              <a:rPr lang="en-US" sz="2400" dirty="0"/>
              <a:t>socially</a:t>
            </a:r>
          </a:p>
          <a:p>
            <a:pPr lvl="1"/>
            <a:r>
              <a:rPr lang="en-US" sz="2400" dirty="0"/>
              <a:t>emotionally </a:t>
            </a:r>
          </a:p>
          <a:p>
            <a:pPr lvl="1"/>
            <a:r>
              <a:rPr lang="en-US" sz="2400" dirty="0"/>
              <a:t>spiritually</a:t>
            </a:r>
          </a:p>
          <a:p>
            <a:r>
              <a:rPr lang="en-US" sz="2800" dirty="0"/>
              <a:t> </a:t>
            </a:r>
            <a:r>
              <a:rPr lang="en-GB" sz="2800" dirty="0"/>
              <a:t>Everyone’s grief is unique</a:t>
            </a:r>
          </a:p>
          <a:p>
            <a:r>
              <a:rPr lang="en-GB" sz="2800" dirty="0"/>
              <a:t>There is no ‘right’ or ‘wrong’ way to grieve</a:t>
            </a:r>
          </a:p>
          <a:p>
            <a:r>
              <a:rPr lang="en-GB" sz="2800" dirty="0"/>
              <a:t>Feelings following a bereavement can feel chaotic and overwhelming</a:t>
            </a:r>
          </a:p>
        </p:txBody>
      </p:sp>
    </p:spTree>
    <p:extLst>
      <p:ext uri="{BB962C8B-B14F-4D97-AF65-F5344CB8AC3E}">
        <p14:creationId xmlns:p14="http://schemas.microsoft.com/office/powerpoint/2010/main" val="913995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Activity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6531" y="1830388"/>
            <a:ext cx="822960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Ways in which grief can affect people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Share with the group your ideas about some of the ways that grief may affect people physically, emotionally, socially and spiritually.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8149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6733E7324DD2439EF4E2AD751642C7" ma:contentTypeVersion="6" ma:contentTypeDescription="Create a new document." ma:contentTypeScope="" ma:versionID="68b00c20f2637bb50cb1b2be54e17810">
  <xsd:schema xmlns:xsd="http://www.w3.org/2001/XMLSchema" xmlns:xs="http://www.w3.org/2001/XMLSchema" xmlns:p="http://schemas.microsoft.com/office/2006/metadata/properties" xmlns:ns2="cafa04f4-673b-4976-8fdd-259063c9ca9e" xmlns:ns3="23b5d50c-cd1f-4b01-a4cc-a6c213adf415" targetNamespace="http://schemas.microsoft.com/office/2006/metadata/properties" ma:root="true" ma:fieldsID="0fabe8122674c68c48c17bdbb693d4eb" ns2:_="" ns3:_="">
    <xsd:import namespace="cafa04f4-673b-4976-8fdd-259063c9ca9e"/>
    <xsd:import namespace="23b5d50c-cd1f-4b01-a4cc-a6c213adf4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fa04f4-673b-4976-8fdd-259063c9ca9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b5d50c-cd1f-4b01-a4cc-a6c213adf4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946AF0-E91B-4301-8D4E-EB7C5AB01347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b2ee2435-268c-497f-8d3e-cec60d8d062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0E4D0B3-EBD3-4E15-84D4-492400E5FF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A62E6F-8F7A-4ABF-96D4-75B49AFD5D90}"/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821</Words>
  <Application>Microsoft Office PowerPoint</Application>
  <PresentationFormat>On-screen Show (4:3)</PresentationFormat>
  <Paragraphs>175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Custom Design</vt:lpstr>
      <vt:lpstr>Family Support Volunteers</vt:lpstr>
      <vt:lpstr>Learning outcomes</vt:lpstr>
      <vt:lpstr>Activity 1</vt:lpstr>
      <vt:lpstr>Examples of loss</vt:lpstr>
      <vt:lpstr>Loss and change</vt:lpstr>
      <vt:lpstr>Activity 2</vt:lpstr>
      <vt:lpstr>Grief and bereavement </vt:lpstr>
      <vt:lpstr>Grief</vt:lpstr>
      <vt:lpstr>Activity 3</vt:lpstr>
      <vt:lpstr>How people grieve</vt:lpstr>
      <vt:lpstr>Activity 4</vt:lpstr>
      <vt:lpstr>Needs of people who are grieving</vt:lpstr>
      <vt:lpstr>Needs of people who are grieving</vt:lpstr>
      <vt:lpstr>Misconceptions about grief</vt:lpstr>
      <vt:lpstr>Children, young people and grief</vt:lpstr>
      <vt:lpstr>Needs of children, young people</vt:lpstr>
      <vt:lpstr>Needs of children, young people</vt:lpstr>
      <vt:lpstr>Activity 5</vt:lpstr>
      <vt:lpstr>Supporting bereaved families</vt:lpstr>
      <vt:lpstr>Supporting bereaved families</vt:lpstr>
      <vt:lpstr>A bereaved parent’s experience</vt:lpstr>
      <vt:lpstr>Final Activity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Support Volunteers</dc:title>
  <dc:creator>JIM SCOTT</dc:creator>
  <cp:lastModifiedBy>Emma Dixon</cp:lastModifiedBy>
  <cp:revision>57</cp:revision>
  <dcterms:created xsi:type="dcterms:W3CDTF">2015-09-06T14:41:42Z</dcterms:created>
  <dcterms:modified xsi:type="dcterms:W3CDTF">2017-08-31T13:56:44Z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0x010100176733E7324DD2439EF4E2AD751642C7</vt:lpwstr>
  </property>
</Properties>
</file>