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3"/>
  </p:notesMasterIdLst>
  <p:sldIdLst>
    <p:sldId id="256" r:id="rId5"/>
    <p:sldId id="270" r:id="rId6"/>
    <p:sldId id="258" r:id="rId7"/>
    <p:sldId id="257" r:id="rId8"/>
    <p:sldId id="273" r:id="rId9"/>
    <p:sldId id="265" r:id="rId10"/>
    <p:sldId id="259" r:id="rId11"/>
    <p:sldId id="260" r:id="rId12"/>
    <p:sldId id="261" r:id="rId13"/>
    <p:sldId id="262" r:id="rId14"/>
    <p:sldId id="263" r:id="rId15"/>
    <p:sldId id="264" r:id="rId16"/>
    <p:sldId id="266" r:id="rId17"/>
    <p:sldId id="274" r:id="rId18"/>
    <p:sldId id="275" r:id="rId19"/>
    <p:sldId id="276" r:id="rId20"/>
    <p:sldId id="267" r:id="rId21"/>
    <p:sldId id="26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84">
          <p15:clr>
            <a:srgbClr val="A4A3A4"/>
          </p15:clr>
        </p15:guide>
        <p15:guide id="2" pos="284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 Ecclestone Ford" initials="JEF" lastIdx="2" clrIdx="0">
    <p:extLst>
      <p:ext uri="{19B8F6BF-5375-455C-9EA6-DF929625EA0E}">
        <p15:presenceInfo xmlns:p15="http://schemas.microsoft.com/office/powerpoint/2012/main" userId="S-1-12-1-3239142703-1123844362-3675388296-1574802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8" d="100"/>
          <a:sy n="68" d="100"/>
        </p:scale>
        <p:origin x="528" y="72"/>
      </p:cViewPr>
      <p:guideLst>
        <p:guide orient="horz" pos="2484"/>
        <p:guide pos="2842"/>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A4ED76-03D5-450C-832F-E8B92ADF34E2}" type="datetimeFigureOut">
              <a:rPr lang="en-GB" smtClean="0"/>
              <a:t>31/08/2017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7D7AF-19E1-42E4-8DE9-ADFA9E26CAAD}" type="slidenum">
              <a:rPr lang="en-GB" smtClean="0"/>
              <a:t>‹#›</a:t>
            </a:fld>
            <a:endParaRPr lang="en-GB"/>
          </a:p>
        </p:txBody>
      </p:sp>
    </p:spTree>
    <p:extLst>
      <p:ext uri="{BB962C8B-B14F-4D97-AF65-F5344CB8AC3E}">
        <p14:creationId xmlns:p14="http://schemas.microsoft.com/office/powerpoint/2010/main" val="325906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567D7AF-19E1-42E4-8DE9-ADFA9E26CAAD}" type="slidenum">
              <a:rPr lang="en-GB" smtClean="0"/>
              <a:t>8</a:t>
            </a:fld>
            <a:endParaRPr lang="en-GB"/>
          </a:p>
        </p:txBody>
      </p:sp>
    </p:spTree>
    <p:extLst>
      <p:ext uri="{BB962C8B-B14F-4D97-AF65-F5344CB8AC3E}">
        <p14:creationId xmlns:p14="http://schemas.microsoft.com/office/powerpoint/2010/main" val="3280543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567D7AF-19E1-42E4-8DE9-ADFA9E26CAAD}" type="slidenum">
              <a:rPr lang="en-GB" smtClean="0"/>
              <a:t>9</a:t>
            </a:fld>
            <a:endParaRPr lang="en-GB"/>
          </a:p>
        </p:txBody>
      </p:sp>
    </p:spTree>
    <p:extLst>
      <p:ext uri="{BB962C8B-B14F-4D97-AF65-F5344CB8AC3E}">
        <p14:creationId xmlns:p14="http://schemas.microsoft.com/office/powerpoint/2010/main" val="155726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1493062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1940865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634008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423781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301043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541845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42449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F519B8B-8F86-B147-9C85-6215F999FC2B}" type="datetimeFigureOut">
              <a:rPr lang="en-US" smtClean="0"/>
              <a:t>8/31/2017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48385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145545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519B8B-8F86-B147-9C85-6215F999FC2B}" type="datetimeFigureOut">
              <a:rPr lang="en-US" smtClean="0"/>
              <a:t>8/31/2017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5398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3068081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a:p>
        </p:txBody>
      </p:sp>
    </p:spTree>
    <p:extLst>
      <p:ext uri="{BB962C8B-B14F-4D97-AF65-F5344CB8AC3E}">
        <p14:creationId xmlns:p14="http://schemas.microsoft.com/office/powerpoint/2010/main" val="380697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19B8B-8F86-B147-9C85-6215F999FC2B}" type="datetimeFigureOut">
              <a:rPr lang="en-US" smtClean="0"/>
              <a:t>8/31/2017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8756F-FE26-B248-88A3-9B513F45D573}" type="slidenum">
              <a:rPr lang="en-US" smtClean="0"/>
              <a:t>‹#›</a:t>
            </a:fld>
            <a:endParaRPr lang="en-US"/>
          </a:p>
        </p:txBody>
      </p:sp>
    </p:spTree>
    <p:extLst>
      <p:ext uri="{BB962C8B-B14F-4D97-AF65-F5344CB8AC3E}">
        <p14:creationId xmlns:p14="http://schemas.microsoft.com/office/powerpoint/2010/main" val="1913746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togetherforshortlives.org.uk/professionals/introduction_to_childrens_palliative_care"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00100" y="2130425"/>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600200" y="3899452"/>
            <a:ext cx="6057900" cy="1600200"/>
          </a:xfrm>
        </p:spPr>
        <p:txBody>
          <a:bodyPr>
            <a:normAutofit/>
          </a:bodyPr>
          <a:lstStyle/>
          <a:p>
            <a:r>
              <a:rPr lang="en-US" sz="2800" b="1" dirty="0"/>
              <a:t>Unit 2</a:t>
            </a:r>
          </a:p>
          <a:p>
            <a:r>
              <a:rPr lang="en-US" sz="2800" b="1" dirty="0"/>
              <a:t>An Introduction to children’s palliative care</a:t>
            </a:r>
          </a:p>
        </p:txBody>
      </p:sp>
    </p:spTree>
    <p:extLst>
      <p:ext uri="{BB962C8B-B14F-4D97-AF65-F5344CB8AC3E}">
        <p14:creationId xmlns:p14="http://schemas.microsoft.com/office/powerpoint/2010/main" val="2322196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Categories of conditions</a:t>
            </a:r>
          </a:p>
        </p:txBody>
      </p:sp>
      <p:sp>
        <p:nvSpPr>
          <p:cNvPr id="3" name="Content Placeholder 2"/>
          <p:cNvSpPr>
            <a:spLocks noGrp="1"/>
          </p:cNvSpPr>
          <p:nvPr>
            <p:ph idx="4294967295"/>
          </p:nvPr>
        </p:nvSpPr>
        <p:spPr>
          <a:xfrm>
            <a:off x="914400" y="1830388"/>
            <a:ext cx="7822096" cy="4525962"/>
          </a:xfrm>
        </p:spPr>
        <p:txBody>
          <a:bodyPr>
            <a:normAutofit fontScale="92500" lnSpcReduction="10000"/>
          </a:bodyPr>
          <a:lstStyle/>
          <a:p>
            <a:pPr>
              <a:buFont typeface="Wingdings" charset="2"/>
              <a:buChar char="§"/>
            </a:pPr>
            <a:r>
              <a:rPr lang="en-US" sz="3000" b="1" dirty="0"/>
              <a:t>Category 1: </a:t>
            </a:r>
            <a:r>
              <a:rPr lang="en-US" sz="3000" dirty="0"/>
              <a:t>Life-threatening conditions for which curative treatment may be feasible but can fail</a:t>
            </a:r>
          </a:p>
          <a:p>
            <a:pPr>
              <a:buFont typeface="Wingdings" charset="2"/>
              <a:buChar char="§"/>
            </a:pPr>
            <a:r>
              <a:rPr lang="en-US" sz="3000" b="1" dirty="0"/>
              <a:t>Category 2: </a:t>
            </a:r>
            <a:r>
              <a:rPr lang="en-US" sz="3000" dirty="0"/>
              <a:t>Conditions where premature death is inevitable</a:t>
            </a:r>
            <a:r>
              <a:rPr lang="en-GB" sz="3000" dirty="0">
                <a:effectLst/>
              </a:rPr>
              <a:t> </a:t>
            </a:r>
          </a:p>
          <a:p>
            <a:pPr lvl="0">
              <a:buFont typeface="Wingdings" charset="2"/>
              <a:buChar char="§"/>
            </a:pPr>
            <a:r>
              <a:rPr lang="en-US" sz="3000" b="1" dirty="0"/>
              <a:t>Category 3:  </a:t>
            </a:r>
            <a:r>
              <a:rPr lang="en-US" sz="3000" dirty="0"/>
              <a:t>Progressive conditions without curative treatment options</a:t>
            </a:r>
          </a:p>
          <a:p>
            <a:pPr lvl="0">
              <a:buFont typeface="Wingdings" charset="2"/>
              <a:buChar char="§"/>
            </a:pPr>
            <a:r>
              <a:rPr lang="en-US" sz="3000" b="1" dirty="0"/>
              <a:t>Category 4: </a:t>
            </a:r>
            <a:r>
              <a:rPr lang="en-US" sz="3000" dirty="0"/>
              <a:t>Irreversible but non-progressive conditions causing severe disability, leading to susceptibility to health complications and likelihood of premature death</a:t>
            </a:r>
            <a:r>
              <a:rPr lang="en-GB" sz="3000" dirty="0">
                <a:effectLst/>
              </a:rPr>
              <a:t> </a:t>
            </a:r>
            <a:endParaRPr lang="en-GB" sz="3000" dirty="0"/>
          </a:p>
          <a:p>
            <a:endParaRPr lang="en-GB" dirty="0"/>
          </a:p>
          <a:p>
            <a:endParaRPr lang="en-US" dirty="0"/>
          </a:p>
        </p:txBody>
      </p:sp>
    </p:spTree>
    <p:extLst>
      <p:ext uri="{BB962C8B-B14F-4D97-AF65-F5344CB8AC3E}">
        <p14:creationId xmlns:p14="http://schemas.microsoft.com/office/powerpoint/2010/main" val="303633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85341" y="330615"/>
            <a:ext cx="5531126" cy="1143000"/>
          </a:xfrm>
        </p:spPr>
        <p:txBody>
          <a:bodyPr>
            <a:normAutofit/>
          </a:bodyPr>
          <a:lstStyle/>
          <a:p>
            <a:r>
              <a:rPr lang="en-US" sz="3600" b="1" dirty="0"/>
              <a:t>Conditions and their impact</a:t>
            </a:r>
          </a:p>
        </p:txBody>
      </p:sp>
      <p:sp>
        <p:nvSpPr>
          <p:cNvPr id="3" name="Content Placeholder 2"/>
          <p:cNvSpPr>
            <a:spLocks noGrp="1"/>
          </p:cNvSpPr>
          <p:nvPr>
            <p:ph idx="4294967295"/>
          </p:nvPr>
        </p:nvSpPr>
        <p:spPr>
          <a:xfrm>
            <a:off x="914400" y="1830388"/>
            <a:ext cx="8229600" cy="4525962"/>
          </a:xfrm>
        </p:spPr>
        <p:txBody>
          <a:bodyPr>
            <a:normAutofit/>
          </a:bodyPr>
          <a:lstStyle/>
          <a:p>
            <a:pPr>
              <a:lnSpc>
                <a:spcPct val="160000"/>
              </a:lnSpc>
              <a:buFont typeface="Wingdings" charset="2"/>
              <a:buChar char="§"/>
            </a:pPr>
            <a:r>
              <a:rPr lang="en-US" sz="2800" dirty="0"/>
              <a:t>Sometimes children appear healthy at birth</a:t>
            </a:r>
          </a:p>
          <a:p>
            <a:pPr>
              <a:lnSpc>
                <a:spcPct val="160000"/>
              </a:lnSpc>
              <a:buFont typeface="Wingdings" charset="2"/>
              <a:buChar char="§"/>
            </a:pPr>
            <a:r>
              <a:rPr lang="en-US" sz="2800" dirty="0"/>
              <a:t>Diagnosis may take time</a:t>
            </a:r>
          </a:p>
          <a:p>
            <a:pPr>
              <a:lnSpc>
                <a:spcPct val="160000"/>
              </a:lnSpc>
              <a:buFont typeface="Wingdings" charset="2"/>
              <a:buChar char="§"/>
            </a:pPr>
            <a:r>
              <a:rPr lang="en-US" sz="2800" dirty="0"/>
              <a:t>Deterioration may affect ability to move or speak</a:t>
            </a:r>
          </a:p>
          <a:p>
            <a:pPr>
              <a:lnSpc>
                <a:spcPct val="160000"/>
              </a:lnSpc>
              <a:buFont typeface="Wingdings" charset="2"/>
              <a:buChar char="§"/>
            </a:pPr>
            <a:r>
              <a:rPr lang="en-US" sz="2800" dirty="0"/>
              <a:t>Impact of genetic conditions on family</a:t>
            </a:r>
          </a:p>
          <a:p>
            <a:pPr>
              <a:lnSpc>
                <a:spcPct val="160000"/>
              </a:lnSpc>
              <a:buFont typeface="Wingdings" charset="2"/>
              <a:buChar char="§"/>
            </a:pPr>
            <a:r>
              <a:rPr lang="en-US" sz="2800" dirty="0"/>
              <a:t>Death often sudden and unexpected</a:t>
            </a:r>
          </a:p>
          <a:p>
            <a:pPr>
              <a:lnSpc>
                <a:spcPct val="160000"/>
              </a:lnSpc>
            </a:pPr>
            <a:endParaRPr lang="en-US" sz="2800" dirty="0"/>
          </a:p>
        </p:txBody>
      </p:sp>
    </p:spTree>
    <p:extLst>
      <p:ext uri="{BB962C8B-B14F-4D97-AF65-F5344CB8AC3E}">
        <p14:creationId xmlns:p14="http://schemas.microsoft.com/office/powerpoint/2010/main" val="4035594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03847"/>
            <a:ext cx="8669337" cy="1143000"/>
          </a:xfrm>
        </p:spPr>
        <p:txBody>
          <a:bodyPr>
            <a:normAutofit/>
          </a:bodyPr>
          <a:lstStyle/>
          <a:p>
            <a:r>
              <a:rPr lang="en-US" sz="3600" b="1" dirty="0"/>
              <a:t>Types of care offered</a:t>
            </a:r>
          </a:p>
        </p:txBody>
      </p:sp>
      <p:sp>
        <p:nvSpPr>
          <p:cNvPr id="3" name="Content Placeholder 2"/>
          <p:cNvSpPr>
            <a:spLocks noGrp="1"/>
          </p:cNvSpPr>
          <p:nvPr>
            <p:ph idx="4294967295"/>
          </p:nvPr>
        </p:nvSpPr>
        <p:spPr>
          <a:xfrm>
            <a:off x="914400" y="1830388"/>
            <a:ext cx="8229600" cy="4525962"/>
          </a:xfrm>
        </p:spPr>
        <p:txBody>
          <a:bodyPr>
            <a:normAutofit/>
          </a:bodyPr>
          <a:lstStyle/>
          <a:p>
            <a:pPr lvl="0">
              <a:buFont typeface="Wingdings" charset="2"/>
              <a:buChar char="§"/>
            </a:pPr>
            <a:r>
              <a:rPr lang="en-GB" sz="2800" dirty="0"/>
              <a:t>Symptom management, including pain relief</a:t>
            </a:r>
          </a:p>
          <a:p>
            <a:pPr lvl="0">
              <a:buFont typeface="Wingdings" charset="2"/>
              <a:buChar char="§"/>
            </a:pPr>
            <a:r>
              <a:rPr lang="en-GB" sz="2800" dirty="0"/>
              <a:t>Complex nursing and medical care</a:t>
            </a:r>
          </a:p>
          <a:p>
            <a:pPr lvl="0">
              <a:buFont typeface="Wingdings" charset="2"/>
              <a:buChar char="§"/>
            </a:pPr>
            <a:r>
              <a:rPr lang="en-GB" sz="2800" dirty="0"/>
              <a:t>Short breaks for the family</a:t>
            </a:r>
          </a:p>
          <a:p>
            <a:pPr lvl="0">
              <a:buFont typeface="Wingdings" charset="2"/>
              <a:buChar char="§"/>
            </a:pPr>
            <a:r>
              <a:rPr lang="en-GB" sz="2800" dirty="0"/>
              <a:t>Spiritual care</a:t>
            </a:r>
          </a:p>
          <a:p>
            <a:pPr lvl="0">
              <a:buFont typeface="Wingdings" charset="2"/>
              <a:buChar char="§"/>
            </a:pPr>
            <a:r>
              <a:rPr lang="en-GB" sz="2800" dirty="0"/>
              <a:t>Practical and emotional support</a:t>
            </a:r>
          </a:p>
          <a:p>
            <a:pPr lvl="0">
              <a:buFont typeface="Wingdings" charset="2"/>
              <a:buChar char="§"/>
            </a:pPr>
            <a:r>
              <a:rPr lang="en-GB" sz="2800" dirty="0"/>
              <a:t>Specialist support for siblings</a:t>
            </a:r>
          </a:p>
          <a:p>
            <a:pPr lvl="0">
              <a:buFont typeface="Wingdings" charset="2"/>
              <a:buChar char="§"/>
            </a:pPr>
            <a:r>
              <a:rPr lang="en-GB" sz="2800" dirty="0"/>
              <a:t>End of life care</a:t>
            </a:r>
          </a:p>
          <a:p>
            <a:pPr lvl="0">
              <a:buFont typeface="Wingdings" charset="2"/>
              <a:buChar char="§"/>
            </a:pPr>
            <a:r>
              <a:rPr lang="en-GB" sz="2800" dirty="0"/>
              <a:t>Bereavement support</a:t>
            </a:r>
          </a:p>
        </p:txBody>
      </p:sp>
    </p:spTree>
    <p:extLst>
      <p:ext uri="{BB962C8B-B14F-4D97-AF65-F5344CB8AC3E}">
        <p14:creationId xmlns:p14="http://schemas.microsoft.com/office/powerpoint/2010/main" val="2140005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63481"/>
            <a:ext cx="8669337" cy="1143000"/>
          </a:xfrm>
        </p:spPr>
        <p:txBody>
          <a:bodyPr>
            <a:normAutofit/>
          </a:bodyPr>
          <a:lstStyle/>
          <a:p>
            <a:r>
              <a:rPr lang="en-US" sz="3600" b="1" dirty="0"/>
              <a:t>Care settings</a:t>
            </a:r>
          </a:p>
        </p:txBody>
      </p:sp>
      <p:sp>
        <p:nvSpPr>
          <p:cNvPr id="3" name="Content Placeholder 2"/>
          <p:cNvSpPr>
            <a:spLocks noGrp="1"/>
          </p:cNvSpPr>
          <p:nvPr>
            <p:ph idx="4294967295"/>
          </p:nvPr>
        </p:nvSpPr>
        <p:spPr>
          <a:xfrm>
            <a:off x="914400" y="1830388"/>
            <a:ext cx="8229600" cy="4525962"/>
          </a:xfrm>
        </p:spPr>
        <p:txBody>
          <a:bodyPr/>
          <a:lstStyle/>
          <a:p>
            <a:pPr>
              <a:buFont typeface="Wingdings" charset="2"/>
              <a:buChar char="§"/>
            </a:pPr>
            <a:r>
              <a:rPr lang="en-US" sz="2800" dirty="0"/>
              <a:t>Hospital</a:t>
            </a:r>
          </a:p>
          <a:p>
            <a:pPr>
              <a:buFont typeface="Wingdings" charset="2"/>
              <a:buChar char="§"/>
            </a:pPr>
            <a:r>
              <a:rPr lang="en-US" sz="2800" dirty="0"/>
              <a:t>Family Home</a:t>
            </a:r>
          </a:p>
          <a:p>
            <a:pPr>
              <a:buFont typeface="Wingdings" charset="2"/>
              <a:buChar char="§"/>
            </a:pPr>
            <a:r>
              <a:rPr lang="en-US" sz="2800" dirty="0"/>
              <a:t>Children’s Hospice</a:t>
            </a:r>
          </a:p>
          <a:p>
            <a:pPr>
              <a:buFont typeface="Wingdings" charset="2"/>
              <a:buChar char="§"/>
            </a:pPr>
            <a:r>
              <a:rPr lang="en-US" sz="2800" dirty="0"/>
              <a:t>Also across other settings:</a:t>
            </a:r>
          </a:p>
          <a:p>
            <a:pPr lvl="1">
              <a:buFont typeface="Courier New"/>
              <a:buChar char="o"/>
            </a:pPr>
            <a:r>
              <a:rPr lang="en-US" dirty="0"/>
              <a:t>School</a:t>
            </a:r>
          </a:p>
          <a:p>
            <a:pPr lvl="1">
              <a:buFont typeface="Courier New"/>
              <a:buChar char="o"/>
            </a:pPr>
            <a:r>
              <a:rPr lang="en-US" dirty="0"/>
              <a:t>University</a:t>
            </a:r>
          </a:p>
          <a:p>
            <a:pPr lvl="1">
              <a:buFont typeface="Courier New"/>
              <a:buChar char="o"/>
            </a:pPr>
            <a:r>
              <a:rPr lang="en-US" dirty="0"/>
              <a:t>Leisure services, groups and clubs</a:t>
            </a:r>
          </a:p>
        </p:txBody>
      </p:sp>
    </p:spTree>
    <p:extLst>
      <p:ext uri="{BB962C8B-B14F-4D97-AF65-F5344CB8AC3E}">
        <p14:creationId xmlns:p14="http://schemas.microsoft.com/office/powerpoint/2010/main" val="3810859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53542"/>
            <a:ext cx="8669337" cy="1143000"/>
          </a:xfrm>
        </p:spPr>
        <p:txBody>
          <a:bodyPr>
            <a:normAutofit/>
          </a:bodyPr>
          <a:lstStyle/>
          <a:p>
            <a:r>
              <a:rPr lang="en-US" sz="3600" b="1" dirty="0"/>
              <a:t>Activities 2 and 3</a:t>
            </a:r>
          </a:p>
        </p:txBody>
      </p:sp>
      <p:sp>
        <p:nvSpPr>
          <p:cNvPr id="3" name="Content Placeholder 2"/>
          <p:cNvSpPr>
            <a:spLocks noGrp="1"/>
          </p:cNvSpPr>
          <p:nvPr>
            <p:ph idx="4294967295"/>
          </p:nvPr>
        </p:nvSpPr>
        <p:spPr>
          <a:xfrm>
            <a:off x="1434996" y="1830388"/>
            <a:ext cx="6748670" cy="4525962"/>
          </a:xfrm>
        </p:spPr>
        <p:txBody>
          <a:bodyPr/>
          <a:lstStyle/>
          <a:p>
            <a:pPr marL="0" indent="0" algn="ctr">
              <a:buNone/>
            </a:pPr>
            <a:endParaRPr lang="en-GB" dirty="0"/>
          </a:p>
          <a:p>
            <a:pPr marL="0" indent="0" algn="ctr">
              <a:buNone/>
            </a:pPr>
            <a:endParaRPr lang="en-GB" dirty="0"/>
          </a:p>
          <a:p>
            <a:pPr marL="0" indent="0" algn="ctr">
              <a:buNone/>
            </a:pPr>
            <a:r>
              <a:rPr lang="en-GB" b="1" dirty="0"/>
              <a:t>Activity 2: </a:t>
            </a:r>
            <a:r>
              <a:rPr lang="en-GB" dirty="0"/>
              <a:t>Understanding motivations  </a:t>
            </a:r>
          </a:p>
          <a:p>
            <a:pPr marL="0" indent="0" algn="ctr">
              <a:buNone/>
            </a:pPr>
            <a:endParaRPr lang="en-GB" dirty="0"/>
          </a:p>
          <a:p>
            <a:pPr marL="0" indent="0" algn="ctr">
              <a:buNone/>
            </a:pPr>
            <a:r>
              <a:rPr lang="en-GB" b="1" dirty="0"/>
              <a:t>Activity 3</a:t>
            </a:r>
            <a:r>
              <a:rPr lang="en-GB" dirty="0"/>
              <a:t>: What skills do I bring?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67336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43603"/>
            <a:ext cx="8669337" cy="1143000"/>
          </a:xfrm>
        </p:spPr>
        <p:txBody>
          <a:bodyPr>
            <a:normAutofit/>
          </a:bodyPr>
          <a:lstStyle/>
          <a:p>
            <a:r>
              <a:rPr lang="en-US" sz="3600" b="1" dirty="0"/>
              <a:t>Activity 4</a:t>
            </a:r>
          </a:p>
        </p:txBody>
      </p:sp>
      <p:sp>
        <p:nvSpPr>
          <p:cNvPr id="3" name="Content Placeholder 2"/>
          <p:cNvSpPr>
            <a:spLocks noGrp="1"/>
          </p:cNvSpPr>
          <p:nvPr>
            <p:ph idx="4294967295"/>
          </p:nvPr>
        </p:nvSpPr>
        <p:spPr>
          <a:xfrm>
            <a:off x="2309639" y="1373188"/>
            <a:ext cx="4999383" cy="2403682"/>
          </a:xfrm>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dirty="0"/>
              <a:t>Expectations of each other</a:t>
            </a:r>
          </a:p>
        </p:txBody>
      </p:sp>
    </p:spTree>
    <p:extLst>
      <p:ext uri="{BB962C8B-B14F-4D97-AF65-F5344CB8AC3E}">
        <p14:creationId xmlns:p14="http://schemas.microsoft.com/office/powerpoint/2010/main" val="2164974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Activity 5</a:t>
            </a:r>
          </a:p>
        </p:txBody>
      </p:sp>
      <p:sp>
        <p:nvSpPr>
          <p:cNvPr id="3" name="Content Placeholder 2"/>
          <p:cNvSpPr>
            <a:spLocks noGrp="1"/>
          </p:cNvSpPr>
          <p:nvPr>
            <p:ph idx="4294967295"/>
          </p:nvPr>
        </p:nvSpPr>
        <p:spPr>
          <a:xfrm>
            <a:off x="923131" y="1631605"/>
            <a:ext cx="7772400" cy="4525962"/>
          </a:xfrm>
        </p:spPr>
        <p:txBody>
          <a:bodyPr>
            <a:noAutofit/>
          </a:bodyPr>
          <a:lstStyle/>
          <a:p>
            <a:pPr marL="0" indent="0">
              <a:buNone/>
            </a:pPr>
            <a:r>
              <a:rPr lang="en-US" sz="2800" dirty="0"/>
              <a:t>S</a:t>
            </a:r>
            <a:r>
              <a:rPr lang="en-GB" sz="2800" dirty="0" err="1"/>
              <a:t>ome</a:t>
            </a:r>
            <a:r>
              <a:rPr lang="en-GB" sz="2800" dirty="0"/>
              <a:t> families may have recorded that they do not want their child to be resuscitated should their condition deteriorate.</a:t>
            </a:r>
          </a:p>
          <a:p>
            <a:pPr marL="0" indent="0">
              <a:buNone/>
            </a:pPr>
            <a:endParaRPr lang="en-GB" sz="2800" dirty="0"/>
          </a:p>
          <a:p>
            <a:pPr>
              <a:buFont typeface="Wingdings" panose="05000000000000000000" pitchFamily="2" charset="2"/>
              <a:buChar char="§"/>
            </a:pPr>
            <a:r>
              <a:rPr lang="en-GB" sz="2800" dirty="0"/>
              <a:t>How might you feel about this if you were supporting such a family?</a:t>
            </a:r>
          </a:p>
          <a:p>
            <a:pPr>
              <a:buFont typeface="Wingdings" panose="05000000000000000000" pitchFamily="2" charset="2"/>
              <a:buChar char="§"/>
            </a:pPr>
            <a:endParaRPr lang="en-GB" sz="2800" dirty="0"/>
          </a:p>
          <a:p>
            <a:pPr>
              <a:buFont typeface="Wingdings" panose="05000000000000000000" pitchFamily="2" charset="2"/>
              <a:buChar char="§"/>
            </a:pPr>
            <a:r>
              <a:rPr lang="en-GB" sz="2800" dirty="0"/>
              <a:t>Could you set aside your own feelings and continue to support the family?</a:t>
            </a:r>
          </a:p>
        </p:txBody>
      </p:sp>
    </p:spTree>
    <p:extLst>
      <p:ext uri="{BB962C8B-B14F-4D97-AF65-F5344CB8AC3E}">
        <p14:creationId xmlns:p14="http://schemas.microsoft.com/office/powerpoint/2010/main" val="2276831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Activity 6</a:t>
            </a:r>
          </a:p>
        </p:txBody>
      </p:sp>
      <p:sp>
        <p:nvSpPr>
          <p:cNvPr id="3" name="Content Placeholder 2"/>
          <p:cNvSpPr>
            <a:spLocks noGrp="1"/>
          </p:cNvSpPr>
          <p:nvPr>
            <p:ph idx="4294967295"/>
          </p:nvPr>
        </p:nvSpPr>
        <p:spPr>
          <a:xfrm>
            <a:off x="914400" y="1830388"/>
            <a:ext cx="7484165" cy="4525962"/>
          </a:xfrm>
        </p:spPr>
        <p:txBody>
          <a:bodyPr>
            <a:normAutofit/>
          </a:bodyPr>
          <a:lstStyle/>
          <a:p>
            <a:pPr marL="0" indent="0">
              <a:buNone/>
            </a:pPr>
            <a:r>
              <a:rPr lang="en-GB" sz="2800" dirty="0"/>
              <a:t>Expectations and concerns</a:t>
            </a:r>
          </a:p>
          <a:p>
            <a:pPr marL="0" indent="0">
              <a:buNone/>
            </a:pPr>
            <a:endParaRPr lang="en-GB" sz="2800" dirty="0"/>
          </a:p>
          <a:p>
            <a:pPr>
              <a:buFont typeface="Wingdings" panose="05000000000000000000" pitchFamily="2" charset="2"/>
              <a:buChar char="§"/>
            </a:pPr>
            <a:r>
              <a:rPr lang="en-GB" sz="2800" dirty="0"/>
              <a:t>What are your hopes for and expectations of family support volunteering? </a:t>
            </a:r>
          </a:p>
          <a:p>
            <a:pPr>
              <a:buFont typeface="Wingdings" panose="05000000000000000000" pitchFamily="2" charset="2"/>
              <a:buChar char="§"/>
            </a:pPr>
            <a:endParaRPr lang="en-GB" sz="2800" dirty="0"/>
          </a:p>
          <a:p>
            <a:pPr>
              <a:buFont typeface="Wingdings" panose="05000000000000000000" pitchFamily="2" charset="2"/>
              <a:buChar char="§"/>
            </a:pPr>
            <a:r>
              <a:rPr lang="en-GB" sz="2800" dirty="0"/>
              <a:t>Have you any concerns resulting  from what you have learned today?</a:t>
            </a:r>
            <a:endParaRPr lang="en-US" sz="2800" dirty="0"/>
          </a:p>
        </p:txBody>
      </p:sp>
    </p:spTree>
    <p:extLst>
      <p:ext uri="{BB962C8B-B14F-4D97-AF65-F5344CB8AC3E}">
        <p14:creationId xmlns:p14="http://schemas.microsoft.com/office/powerpoint/2010/main" val="2190092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838739" y="927100"/>
            <a:ext cx="5446643" cy="4525963"/>
          </a:xfrm>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b="1" dirty="0"/>
              <a:t>THANK YOU FOR YOUR ENERGY AND PARTICIPATION!</a:t>
            </a:r>
          </a:p>
        </p:txBody>
      </p:sp>
    </p:spTree>
    <p:extLst>
      <p:ext uri="{BB962C8B-B14F-4D97-AF65-F5344CB8AC3E}">
        <p14:creationId xmlns:p14="http://schemas.microsoft.com/office/powerpoint/2010/main" val="23077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a:ln>
            <a:noFill/>
          </a:ln>
        </p:spPr>
        <p:txBody>
          <a:bodyPr>
            <a:normAutofit/>
          </a:bodyPr>
          <a:lstStyle/>
          <a:p>
            <a:r>
              <a:rPr lang="en-US" sz="3600" b="1" dirty="0"/>
              <a:t>Learning outcomes</a:t>
            </a:r>
          </a:p>
        </p:txBody>
      </p:sp>
      <p:sp>
        <p:nvSpPr>
          <p:cNvPr id="3" name="Content Placeholder 2"/>
          <p:cNvSpPr>
            <a:spLocks noGrp="1"/>
          </p:cNvSpPr>
          <p:nvPr>
            <p:ph idx="4294967295"/>
          </p:nvPr>
        </p:nvSpPr>
        <p:spPr>
          <a:xfrm>
            <a:off x="914400" y="1830388"/>
            <a:ext cx="8229600" cy="4525962"/>
          </a:xfrm>
        </p:spPr>
        <p:txBody>
          <a:bodyPr>
            <a:normAutofit lnSpcReduction="10000"/>
          </a:bodyPr>
          <a:lstStyle/>
          <a:p>
            <a:pPr marL="0" indent="0">
              <a:buNone/>
            </a:pPr>
            <a:r>
              <a:rPr lang="en-GB" sz="3000" b="1" dirty="0"/>
              <a:t>By the end of this session participants will understand:</a:t>
            </a:r>
          </a:p>
          <a:p>
            <a:pPr marL="0" indent="0">
              <a:buNone/>
            </a:pPr>
            <a:endParaRPr lang="en-GB" dirty="0"/>
          </a:p>
          <a:p>
            <a:pPr lvl="0">
              <a:buFont typeface="Wingdings" charset="2"/>
              <a:buChar char="§"/>
            </a:pPr>
            <a:r>
              <a:rPr lang="en-GB" sz="3000" dirty="0"/>
              <a:t>The history, philosophy and principles of children’s palliative care</a:t>
            </a:r>
          </a:p>
          <a:p>
            <a:pPr lvl="0">
              <a:buFont typeface="Wingdings" charset="2"/>
              <a:buChar char="§"/>
            </a:pPr>
            <a:r>
              <a:rPr lang="en-GB" sz="3000" dirty="0"/>
              <a:t>The definition of children’s palliative care</a:t>
            </a:r>
          </a:p>
          <a:p>
            <a:pPr lvl="0">
              <a:buFont typeface="Wingdings" charset="2"/>
              <a:buChar char="§"/>
            </a:pPr>
            <a:r>
              <a:rPr lang="en-GB" sz="3000" dirty="0"/>
              <a:t>The types of conditions that children may have and how they may progress</a:t>
            </a:r>
          </a:p>
          <a:p>
            <a:pPr lvl="0">
              <a:buFont typeface="Wingdings" charset="2"/>
              <a:buChar char="§"/>
            </a:pPr>
            <a:r>
              <a:rPr lang="en-GB" sz="3000" dirty="0"/>
              <a:t>What care is offered and the different settings</a:t>
            </a:r>
          </a:p>
          <a:p>
            <a:endParaRPr lang="en-US" dirty="0"/>
          </a:p>
        </p:txBody>
      </p:sp>
    </p:spTree>
    <p:extLst>
      <p:ext uri="{BB962C8B-B14F-4D97-AF65-F5344CB8AC3E}">
        <p14:creationId xmlns:p14="http://schemas.microsoft.com/office/powerpoint/2010/main" val="978297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Philosophy of Children’s Palliative Care </a:t>
            </a:r>
          </a:p>
        </p:txBody>
      </p:sp>
      <p:sp>
        <p:nvSpPr>
          <p:cNvPr id="3" name="Content Placeholder 2"/>
          <p:cNvSpPr>
            <a:spLocks noGrp="1"/>
          </p:cNvSpPr>
          <p:nvPr>
            <p:ph idx="4294967295"/>
          </p:nvPr>
        </p:nvSpPr>
        <p:spPr>
          <a:xfrm>
            <a:off x="914400" y="1830388"/>
            <a:ext cx="7749540" cy="4525962"/>
          </a:xfrm>
        </p:spPr>
        <p:txBody>
          <a:bodyPr>
            <a:normAutofit/>
          </a:bodyPr>
          <a:lstStyle/>
          <a:p>
            <a:r>
              <a:rPr lang="en-US" sz="2800" dirty="0"/>
              <a:t>Promote the best quality of life and death possible. </a:t>
            </a:r>
          </a:p>
          <a:p>
            <a:r>
              <a:rPr lang="en-US" sz="2800" dirty="0"/>
              <a:t>Giving families choice :</a:t>
            </a:r>
            <a:endParaRPr lang="en-GB" sz="2800" dirty="0"/>
          </a:p>
          <a:p>
            <a:pPr lvl="1">
              <a:buFont typeface="Courier New"/>
              <a:buChar char="o"/>
            </a:pPr>
            <a:r>
              <a:rPr lang="en-US" sz="2400" dirty="0"/>
              <a:t>A choice of place of care; </a:t>
            </a:r>
            <a:endParaRPr lang="en-GB" sz="2400" dirty="0"/>
          </a:p>
          <a:p>
            <a:pPr lvl="1">
              <a:buFont typeface="Courier New"/>
              <a:buChar char="o"/>
            </a:pPr>
            <a:r>
              <a:rPr lang="en-US" sz="2400" dirty="0"/>
              <a:t>A choice of place of death; </a:t>
            </a:r>
            <a:endParaRPr lang="en-GB" sz="2400" dirty="0"/>
          </a:p>
          <a:p>
            <a:pPr lvl="1">
              <a:buFont typeface="Courier New"/>
              <a:buChar char="o"/>
            </a:pPr>
            <a:r>
              <a:rPr lang="en-US" sz="2400" dirty="0"/>
              <a:t>A choice of emotional and bereavement support</a:t>
            </a:r>
            <a:endParaRPr lang="en-GB" sz="2400" dirty="0"/>
          </a:p>
          <a:p>
            <a:pPr lvl="0"/>
            <a:r>
              <a:rPr lang="en-US" sz="2800" dirty="0"/>
              <a:t>Child and family at the </a:t>
            </a:r>
            <a:r>
              <a:rPr lang="en-US" sz="2800" dirty="0" err="1"/>
              <a:t>centre</a:t>
            </a:r>
            <a:r>
              <a:rPr lang="en-US" sz="2800" dirty="0"/>
              <a:t> of decision making.</a:t>
            </a:r>
            <a:endParaRPr lang="en-GB" sz="2800" dirty="0"/>
          </a:p>
        </p:txBody>
      </p:sp>
    </p:spTree>
    <p:extLst>
      <p:ext uri="{BB962C8B-B14F-4D97-AF65-F5344CB8AC3E}">
        <p14:creationId xmlns:p14="http://schemas.microsoft.com/office/powerpoint/2010/main" val="913995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Principles of Children’s Palliative Care</a:t>
            </a:r>
          </a:p>
        </p:txBody>
      </p:sp>
      <p:sp>
        <p:nvSpPr>
          <p:cNvPr id="3" name="Content Placeholder 2"/>
          <p:cNvSpPr>
            <a:spLocks noGrp="1"/>
          </p:cNvSpPr>
          <p:nvPr>
            <p:ph idx="4294967295"/>
          </p:nvPr>
        </p:nvSpPr>
        <p:spPr>
          <a:xfrm>
            <a:off x="1094581" y="1442086"/>
            <a:ext cx="7429500" cy="4525962"/>
          </a:xfrm>
        </p:spPr>
        <p:txBody>
          <a:bodyPr>
            <a:noAutofit/>
          </a:bodyPr>
          <a:lstStyle/>
          <a:p>
            <a:r>
              <a:rPr lang="en-US" sz="2800" dirty="0"/>
              <a:t>Introduced at any point throughout a child’s life</a:t>
            </a:r>
          </a:p>
          <a:p>
            <a:r>
              <a:rPr lang="en-US" sz="2800" dirty="0"/>
              <a:t>Tailored to the needs of the child </a:t>
            </a:r>
          </a:p>
          <a:p>
            <a:r>
              <a:rPr lang="en-US" sz="2800" dirty="0"/>
              <a:t>Is available from birth, diagnosis, or deterioration </a:t>
            </a:r>
          </a:p>
          <a:p>
            <a:r>
              <a:rPr lang="en-US" sz="2800" dirty="0"/>
              <a:t>Families may also opt to pursue cure or prolong life</a:t>
            </a:r>
          </a:p>
          <a:p>
            <a:r>
              <a:rPr lang="en-US" sz="2800" dirty="0"/>
              <a:t>Palliative care should be offered from:</a:t>
            </a:r>
          </a:p>
          <a:p>
            <a:pPr lvl="1">
              <a:buFont typeface="Courier New"/>
              <a:buChar char="o"/>
            </a:pPr>
            <a:r>
              <a:rPr lang="en-US" sz="2400" dirty="0"/>
              <a:t> Point of diagnosis of a life shortening condition </a:t>
            </a:r>
          </a:p>
          <a:p>
            <a:pPr lvl="1">
              <a:buFont typeface="Courier New"/>
              <a:buChar char="o"/>
            </a:pPr>
            <a:r>
              <a:rPr lang="en-US" sz="2400" dirty="0"/>
              <a:t>When curative treatment for a life-threatening condition is not an option. </a:t>
            </a:r>
          </a:p>
        </p:txBody>
      </p:sp>
    </p:spTree>
    <p:extLst>
      <p:ext uri="{BB962C8B-B14F-4D97-AF65-F5344CB8AC3E}">
        <p14:creationId xmlns:p14="http://schemas.microsoft.com/office/powerpoint/2010/main" val="3598209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493299"/>
            <a:ext cx="8669337" cy="1143000"/>
          </a:xfrm>
        </p:spPr>
        <p:txBody>
          <a:bodyPr>
            <a:normAutofit/>
          </a:bodyPr>
          <a:lstStyle/>
          <a:p>
            <a:r>
              <a:rPr lang="en-US" sz="3600" b="1" dirty="0"/>
              <a:t>Activity 1</a:t>
            </a:r>
          </a:p>
        </p:txBody>
      </p:sp>
      <p:sp>
        <p:nvSpPr>
          <p:cNvPr id="3" name="Content Placeholder 2"/>
          <p:cNvSpPr>
            <a:spLocks noGrp="1"/>
          </p:cNvSpPr>
          <p:nvPr>
            <p:ph idx="4294967295"/>
          </p:nvPr>
        </p:nvSpPr>
        <p:spPr>
          <a:xfrm>
            <a:off x="914400" y="1830388"/>
            <a:ext cx="8229600" cy="4525962"/>
          </a:xfrm>
        </p:spPr>
        <p:txBody>
          <a:bodyPr>
            <a:noAutofit/>
          </a:bodyPr>
          <a:lstStyle/>
          <a:p>
            <a:pPr marL="0" indent="0">
              <a:buNone/>
            </a:pPr>
            <a:r>
              <a:rPr lang="en-US" sz="2800" b="1" dirty="0"/>
              <a:t>Quality of Life</a:t>
            </a:r>
          </a:p>
          <a:p>
            <a:endParaRPr lang="en-US" sz="2800" dirty="0"/>
          </a:p>
          <a:p>
            <a:pPr lvl="0"/>
            <a:r>
              <a:rPr lang="en-GB" sz="2800" dirty="0"/>
              <a:t>What does quality of life mean to you?</a:t>
            </a:r>
          </a:p>
          <a:p>
            <a:pPr marL="0" lvl="0" indent="0">
              <a:buNone/>
            </a:pPr>
            <a:endParaRPr lang="en-GB" sz="2800" dirty="0"/>
          </a:p>
          <a:p>
            <a:pPr lvl="0"/>
            <a:r>
              <a:rPr lang="en-GB" sz="2800" dirty="0"/>
              <a:t>What might quality of life mean to a family?</a:t>
            </a:r>
          </a:p>
          <a:p>
            <a:pPr marL="0" lvl="0" indent="0">
              <a:buNone/>
            </a:pPr>
            <a:endParaRPr lang="en-GB" sz="2800" dirty="0"/>
          </a:p>
          <a:p>
            <a:pPr lvl="0"/>
            <a:r>
              <a:rPr lang="en-GB" sz="2800" dirty="0"/>
              <a:t>How can you know of someone’s quality of life is good?</a:t>
            </a:r>
          </a:p>
          <a:p>
            <a:endParaRPr lang="en-US" sz="2400" dirty="0"/>
          </a:p>
          <a:p>
            <a:endParaRPr lang="en-US" sz="2400" dirty="0"/>
          </a:p>
        </p:txBody>
      </p:sp>
    </p:spTree>
    <p:extLst>
      <p:ext uri="{BB962C8B-B14F-4D97-AF65-F5344CB8AC3E}">
        <p14:creationId xmlns:p14="http://schemas.microsoft.com/office/powerpoint/2010/main" val="716392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5-09-06 at 16.11.57.jpg"/>
          <p:cNvPicPr>
            <a:picLocks noChangeAspect="1"/>
          </p:cNvPicPr>
          <p:nvPr/>
        </p:nvPicPr>
        <p:blipFill rotWithShape="1">
          <a:blip r:embed="rId2">
            <a:extLst>
              <a:ext uri="{28A0092B-C50C-407E-A947-70E740481C1C}">
                <a14:useLocalDpi xmlns:a14="http://schemas.microsoft.com/office/drawing/2010/main" val="0"/>
              </a:ext>
            </a:extLst>
          </a:blip>
          <a:srcRect b="4807"/>
          <a:stretch/>
        </p:blipFill>
        <p:spPr>
          <a:xfrm>
            <a:off x="2156723" y="122396"/>
            <a:ext cx="4865479" cy="6548185"/>
          </a:xfrm>
          <a:prstGeom prst="rect">
            <a:avLst/>
          </a:prstGeom>
          <a:ln w="9525" cmpd="sng">
            <a:solidFill>
              <a:schemeClr val="tx1"/>
            </a:solidFill>
          </a:ln>
        </p:spPr>
      </p:pic>
    </p:spTree>
    <p:extLst>
      <p:ext uri="{BB962C8B-B14F-4D97-AF65-F5344CB8AC3E}">
        <p14:creationId xmlns:p14="http://schemas.microsoft.com/office/powerpoint/2010/main" val="3542614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Definition of CPC</a:t>
            </a:r>
          </a:p>
        </p:txBody>
      </p:sp>
      <p:sp>
        <p:nvSpPr>
          <p:cNvPr id="8" name="Content Placeholder 7"/>
          <p:cNvSpPr>
            <a:spLocks noGrp="1"/>
          </p:cNvSpPr>
          <p:nvPr>
            <p:ph idx="4294967295"/>
          </p:nvPr>
        </p:nvSpPr>
        <p:spPr>
          <a:xfrm>
            <a:off x="914400" y="1417638"/>
            <a:ext cx="7589520" cy="4525963"/>
          </a:xfrm>
        </p:spPr>
        <p:txBody>
          <a:bodyPr>
            <a:normAutofit fontScale="85000" lnSpcReduction="20000"/>
          </a:bodyPr>
          <a:lstStyle/>
          <a:p>
            <a:pPr marL="0" indent="0" algn="just">
              <a:buNone/>
            </a:pPr>
            <a:endParaRPr lang="en-US" sz="3000" dirty="0"/>
          </a:p>
          <a:p>
            <a:pPr marL="0" indent="0" algn="ctr">
              <a:buNone/>
            </a:pPr>
            <a:r>
              <a:rPr lang="en-US" sz="3000" dirty="0"/>
              <a:t>“Palliative care for children and young people is an active and total approach to care, from the point of diagnosis, throughout the child’s life, death and beyond. It embraces physical, emotional, social and spiritual elements and focuses on the enhancement of quality of life for the child or young person, and support for the whole family. It includes the management of distressing symptoms, provision of short breaks, care at the end of life and bereavement support”.</a:t>
            </a:r>
            <a:endParaRPr lang="en-GB" sz="3000" dirty="0"/>
          </a:p>
          <a:p>
            <a:pPr marL="0" indent="0">
              <a:buNone/>
            </a:pPr>
            <a:endParaRPr lang="en-GB" sz="1500" dirty="0"/>
          </a:p>
          <a:p>
            <a:pPr marL="0" indent="0">
              <a:buNone/>
            </a:pPr>
            <a:r>
              <a:rPr lang="en-GB" sz="1500" dirty="0"/>
              <a:t>Together for Short Lives </a:t>
            </a:r>
            <a:r>
              <a:rPr lang="en-GB" sz="1500" dirty="0">
                <a:hlinkClick r:id="rId2"/>
              </a:rPr>
              <a:t>http://www.togetherforshortlives.org.uk/professionals/introduction_to_childrens_palliative_care</a:t>
            </a:r>
            <a:endParaRPr lang="en-GB" sz="1500" dirty="0"/>
          </a:p>
          <a:p>
            <a:pPr marL="0" indent="0">
              <a:buNone/>
            </a:pPr>
            <a:endParaRPr lang="en-GB" sz="1500" dirty="0"/>
          </a:p>
        </p:txBody>
      </p:sp>
    </p:spTree>
    <p:extLst>
      <p:ext uri="{BB962C8B-B14F-4D97-AF65-F5344CB8AC3E}">
        <p14:creationId xmlns:p14="http://schemas.microsoft.com/office/powerpoint/2010/main" val="3418691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73266" y="475249"/>
            <a:ext cx="6870354" cy="1143000"/>
          </a:xfrm>
        </p:spPr>
        <p:txBody>
          <a:bodyPr>
            <a:noAutofit/>
          </a:bodyPr>
          <a:lstStyle/>
          <a:p>
            <a:r>
              <a:rPr lang="en-US" sz="3600" b="1" dirty="0"/>
              <a:t>Misconceptions about Children’s Palliative Care</a:t>
            </a:r>
          </a:p>
        </p:txBody>
      </p:sp>
      <p:graphicFrame>
        <p:nvGraphicFramePr>
          <p:cNvPr id="4" name="Table 3">
            <a:extLst>
              <a:ext uri="{FF2B5EF4-FFF2-40B4-BE49-F238E27FC236}">
                <a16:creationId xmlns:a16="http://schemas.microsoft.com/office/drawing/2014/main" id="{75389B1A-09C9-4AAC-A1F1-3262C1C00B08}"/>
              </a:ext>
            </a:extLst>
          </p:cNvPr>
          <p:cNvGraphicFramePr>
            <a:graphicFrameLocks noGrp="1"/>
          </p:cNvGraphicFramePr>
          <p:nvPr>
            <p:extLst>
              <p:ext uri="{D42A27DB-BD31-4B8C-83A1-F6EECF244321}">
                <p14:modId xmlns:p14="http://schemas.microsoft.com/office/powerpoint/2010/main" val="3897213426"/>
              </p:ext>
            </p:extLst>
          </p:nvPr>
        </p:nvGraphicFramePr>
        <p:xfrm>
          <a:off x="927652" y="2995134"/>
          <a:ext cx="7600122" cy="3632200"/>
        </p:xfrm>
        <a:graphic>
          <a:graphicData uri="http://schemas.openxmlformats.org/drawingml/2006/table">
            <a:tbl>
              <a:tblPr firstRow="1" bandRow="1">
                <a:tableStyleId>{5C22544A-7EE6-4342-B048-85BDC9FD1C3A}</a:tableStyleId>
              </a:tblPr>
              <a:tblGrid>
                <a:gridCol w="3800061">
                  <a:extLst>
                    <a:ext uri="{9D8B030D-6E8A-4147-A177-3AD203B41FA5}">
                      <a16:colId xmlns:a16="http://schemas.microsoft.com/office/drawing/2014/main" val="2208119329"/>
                    </a:ext>
                  </a:extLst>
                </a:gridCol>
                <a:gridCol w="3800061">
                  <a:extLst>
                    <a:ext uri="{9D8B030D-6E8A-4147-A177-3AD203B41FA5}">
                      <a16:colId xmlns:a16="http://schemas.microsoft.com/office/drawing/2014/main" val="2022424136"/>
                    </a:ext>
                  </a:extLst>
                </a:gridCol>
              </a:tblGrid>
              <a:tr h="370840">
                <a:tc>
                  <a:txBody>
                    <a:bodyPr/>
                    <a:lstStyle/>
                    <a:p>
                      <a:r>
                        <a:rPr lang="en-GB" dirty="0"/>
                        <a:t>Myth</a:t>
                      </a:r>
                    </a:p>
                  </a:txBody>
                  <a:tcPr/>
                </a:tc>
                <a:tc>
                  <a:txBody>
                    <a:bodyPr/>
                    <a:lstStyle/>
                    <a:p>
                      <a:r>
                        <a:rPr lang="en-GB" dirty="0"/>
                        <a:t>Reality</a:t>
                      </a:r>
                    </a:p>
                  </a:txBody>
                  <a:tcPr/>
                </a:tc>
                <a:extLst>
                  <a:ext uri="{0D108BD9-81ED-4DB2-BD59-A6C34878D82A}">
                    <a16:rowId xmlns:a16="http://schemas.microsoft.com/office/drawing/2014/main" val="593136859"/>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Children’s palliative care is given only at the end of life.</a:t>
                      </a:r>
                    </a:p>
                    <a:p>
                      <a:endParaRPr lang="en-GB" sz="1400" dirty="0"/>
                    </a:p>
                  </a:txBody>
                  <a:tcPr/>
                </a:tc>
                <a:tc>
                  <a:txBody>
                    <a:bodyPr/>
                    <a:lstStyle/>
                    <a:p>
                      <a:r>
                        <a:rPr lang="en-GB" sz="1400" dirty="0"/>
                        <a:t>Children’s palliative care is an active and total approach, </a:t>
                      </a:r>
                      <a:r>
                        <a:rPr lang="en-GB" sz="1400" b="1" dirty="0"/>
                        <a:t>starting from the point of diagnosis or recognition</a:t>
                      </a:r>
                      <a:r>
                        <a:rPr lang="en-GB" sz="1400" dirty="0"/>
                        <a:t>, and embracing physical, emotional, social and spiritual elements through to death and beyond. </a:t>
                      </a:r>
                    </a:p>
                  </a:txBody>
                  <a:tcPr/>
                </a:tc>
                <a:extLst>
                  <a:ext uri="{0D108BD9-81ED-4DB2-BD59-A6C34878D82A}">
                    <a16:rowId xmlns:a16="http://schemas.microsoft.com/office/drawing/2014/main" val="3755856745"/>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Children can only receive palliative care in a hospital or hospice.</a:t>
                      </a:r>
                    </a:p>
                    <a:p>
                      <a:endParaRPr lang="en-GB" sz="1400" dirty="0"/>
                    </a:p>
                  </a:txBody>
                  <a:tcPr/>
                </a:tc>
                <a:tc>
                  <a:txBody>
                    <a:bodyPr/>
                    <a:lstStyle/>
                    <a:p>
                      <a:r>
                        <a:rPr lang="en-GB" sz="1400" dirty="0"/>
                        <a:t>Children can receive palliative care in a hospice or hospital, but many are treated out in the </a:t>
                      </a:r>
                      <a:r>
                        <a:rPr lang="en-GB" sz="1400" b="1" dirty="0"/>
                        <a:t>community</a:t>
                      </a:r>
                      <a:r>
                        <a:rPr lang="en-GB" sz="1400" dirty="0"/>
                        <a:t> to make life as easy as possible for families.</a:t>
                      </a:r>
                    </a:p>
                  </a:txBody>
                  <a:tcPr/>
                </a:tc>
                <a:extLst>
                  <a:ext uri="{0D108BD9-81ED-4DB2-BD59-A6C34878D82A}">
                    <a16:rowId xmlns:a16="http://schemas.microsoft.com/office/drawing/2014/main" val="2646842281"/>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Support from children’s palliative care is only for the child and not the whole family.</a:t>
                      </a:r>
                      <a:endParaRPr lang="en-GB" sz="1400" dirty="0"/>
                    </a:p>
                    <a:p>
                      <a:endParaRPr lang="en-GB" sz="1400" dirty="0"/>
                    </a:p>
                  </a:txBody>
                  <a:tcPr/>
                </a:tc>
                <a:tc>
                  <a:txBody>
                    <a:bodyPr/>
                    <a:lstStyle/>
                    <a:p>
                      <a:r>
                        <a:rPr lang="en-GB" sz="1400" dirty="0"/>
                        <a:t>Children’s palliative care services offer a range of support for the whole family, including </a:t>
                      </a:r>
                      <a:r>
                        <a:rPr lang="en-GB" sz="1400" b="1" dirty="0"/>
                        <a:t>sibling services</a:t>
                      </a:r>
                      <a:r>
                        <a:rPr lang="en-GB" sz="1400" dirty="0"/>
                        <a:t>, complementary therapies like </a:t>
                      </a:r>
                      <a:r>
                        <a:rPr lang="en-GB" sz="1400" b="1" dirty="0"/>
                        <a:t>play or art therapy</a:t>
                      </a:r>
                      <a:r>
                        <a:rPr lang="en-GB" sz="1400" dirty="0"/>
                        <a:t>, </a:t>
                      </a:r>
                      <a:r>
                        <a:rPr lang="en-GB" sz="1400" b="1" dirty="0"/>
                        <a:t>bereavement counselling</a:t>
                      </a:r>
                      <a:r>
                        <a:rPr lang="en-GB" sz="1400" dirty="0"/>
                        <a:t>, and much more.</a:t>
                      </a:r>
                    </a:p>
                  </a:txBody>
                  <a:tcPr/>
                </a:tc>
                <a:extLst>
                  <a:ext uri="{0D108BD9-81ED-4DB2-BD59-A6C34878D82A}">
                    <a16:rowId xmlns:a16="http://schemas.microsoft.com/office/drawing/2014/main" val="319490115"/>
                  </a:ext>
                </a:extLst>
              </a:tr>
            </a:tbl>
          </a:graphicData>
        </a:graphic>
      </p:graphicFrame>
      <p:sp>
        <p:nvSpPr>
          <p:cNvPr id="5" name="TextBox 4">
            <a:extLst>
              <a:ext uri="{FF2B5EF4-FFF2-40B4-BE49-F238E27FC236}">
                <a16:creationId xmlns:a16="http://schemas.microsoft.com/office/drawing/2014/main" id="{131CF470-590B-4A9F-A749-173053D1D179}"/>
              </a:ext>
            </a:extLst>
          </p:cNvPr>
          <p:cNvSpPr txBox="1"/>
          <p:nvPr/>
        </p:nvSpPr>
        <p:spPr>
          <a:xfrm>
            <a:off x="927653" y="1749287"/>
            <a:ext cx="7600122" cy="1384995"/>
          </a:xfrm>
          <a:prstGeom prst="rect">
            <a:avLst/>
          </a:prstGeom>
          <a:noFill/>
        </p:spPr>
        <p:txBody>
          <a:bodyPr wrap="square" rtlCol="0">
            <a:spAutoFit/>
          </a:bodyPr>
          <a:lstStyle/>
          <a:p>
            <a:r>
              <a:rPr lang="en-US" sz="2800" dirty="0"/>
              <a:t>Children’s palliative care is often confused with adult palliative care.</a:t>
            </a:r>
          </a:p>
          <a:p>
            <a:endParaRPr lang="en-GB" sz="2800" dirty="0"/>
          </a:p>
        </p:txBody>
      </p:sp>
    </p:spTree>
    <p:extLst>
      <p:ext uri="{BB962C8B-B14F-4D97-AF65-F5344CB8AC3E}">
        <p14:creationId xmlns:p14="http://schemas.microsoft.com/office/powerpoint/2010/main" val="1102118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Children’s vs adult’s Palliative Care</a:t>
            </a:r>
          </a:p>
        </p:txBody>
      </p:sp>
      <p:sp>
        <p:nvSpPr>
          <p:cNvPr id="3" name="Content Placeholder 2"/>
          <p:cNvSpPr>
            <a:spLocks noGrp="1"/>
          </p:cNvSpPr>
          <p:nvPr>
            <p:ph idx="4294967295"/>
          </p:nvPr>
        </p:nvSpPr>
        <p:spPr>
          <a:xfrm>
            <a:off x="654774" y="1525933"/>
            <a:ext cx="8309113" cy="4785967"/>
          </a:xfrm>
        </p:spPr>
        <p:txBody>
          <a:bodyPr>
            <a:noAutofit/>
          </a:bodyPr>
          <a:lstStyle/>
          <a:p>
            <a:pPr>
              <a:buFont typeface="Wingdings" panose="05000000000000000000" pitchFamily="2" charset="2"/>
              <a:buChar char="§"/>
            </a:pPr>
            <a:r>
              <a:rPr lang="en-US" sz="2800" dirty="0"/>
              <a:t>Number of children who die is small</a:t>
            </a:r>
            <a:endParaRPr lang="en-GB" sz="2800" dirty="0"/>
          </a:p>
          <a:p>
            <a:pPr lvl="0">
              <a:buFont typeface="Wingdings" charset="2"/>
              <a:buChar char="§"/>
            </a:pPr>
            <a:r>
              <a:rPr lang="en-US" sz="2800" dirty="0"/>
              <a:t>Many conditions rare - diagnoses specific to childhood</a:t>
            </a:r>
            <a:endParaRPr lang="en-GB" sz="2800" dirty="0"/>
          </a:p>
          <a:p>
            <a:pPr lvl="0">
              <a:buFont typeface="Wingdings" charset="2"/>
              <a:buChar char="§"/>
            </a:pPr>
            <a:r>
              <a:rPr lang="en-US" sz="2800" dirty="0"/>
              <a:t>The timescale of childhood illness different</a:t>
            </a:r>
          </a:p>
          <a:p>
            <a:pPr lvl="0">
              <a:buFont typeface="Wingdings" charset="2"/>
              <a:buChar char="§"/>
            </a:pPr>
            <a:r>
              <a:rPr lang="en-US" sz="2800" dirty="0"/>
              <a:t>Many conditions genetic: more than one child affected</a:t>
            </a:r>
            <a:endParaRPr lang="en-GB" sz="2800" dirty="0"/>
          </a:p>
          <a:p>
            <a:pPr lvl="0">
              <a:buFont typeface="Wingdings" charset="2"/>
              <a:buChar char="§"/>
            </a:pPr>
            <a:r>
              <a:rPr lang="en-US" sz="2800" dirty="0"/>
              <a:t>Children’s palliative care embraces the whole family</a:t>
            </a:r>
          </a:p>
          <a:p>
            <a:pPr lvl="0">
              <a:buFont typeface="Wingdings" charset="2"/>
              <a:buChar char="§"/>
            </a:pPr>
            <a:r>
              <a:rPr lang="en-US" sz="2800" dirty="0"/>
              <a:t>Physical, emotional and cognitive development needs</a:t>
            </a:r>
          </a:p>
          <a:p>
            <a:pPr lvl="0">
              <a:buFont typeface="Wingdings" charset="2"/>
              <a:buChar char="§"/>
            </a:pPr>
            <a:r>
              <a:rPr lang="en-US" sz="2800" dirty="0"/>
              <a:t>Education and play essential for seriously ill children</a:t>
            </a:r>
          </a:p>
        </p:txBody>
      </p:sp>
    </p:spTree>
    <p:extLst>
      <p:ext uri="{BB962C8B-B14F-4D97-AF65-F5344CB8AC3E}">
        <p14:creationId xmlns:p14="http://schemas.microsoft.com/office/powerpoint/2010/main" val="127578743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6733E7324DD2439EF4E2AD751642C7" ma:contentTypeVersion="6" ma:contentTypeDescription="Create a new document." ma:contentTypeScope="" ma:versionID="68b00c20f2637bb50cb1b2be54e17810">
  <xsd:schema xmlns:xsd="http://www.w3.org/2001/XMLSchema" xmlns:xs="http://www.w3.org/2001/XMLSchema" xmlns:p="http://schemas.microsoft.com/office/2006/metadata/properties" xmlns:ns2="cafa04f4-673b-4976-8fdd-259063c9ca9e" xmlns:ns3="23b5d50c-cd1f-4b01-a4cc-a6c213adf415" targetNamespace="http://schemas.microsoft.com/office/2006/metadata/properties" ma:root="true" ma:fieldsID="0fabe8122674c68c48c17bdbb693d4eb" ns2:_="" ns3:_="">
    <xsd:import namespace="cafa04f4-673b-4976-8fdd-259063c9ca9e"/>
    <xsd:import namespace="23b5d50c-cd1f-4b01-a4cc-a6c213adf41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a04f4-673b-4976-8fdd-259063c9ca9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b5d50c-cd1f-4b01-a4cc-a6c213adf41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2C605E-E56A-4676-B815-FE6E4D6A5332}">
  <ds:schemaRefs>
    <ds:schemaRef ds:uri="http://schemas.microsoft.com/sharepoint/v3/contenttype/forms"/>
  </ds:schemaRefs>
</ds:datastoreItem>
</file>

<file path=customXml/itemProps2.xml><?xml version="1.0" encoding="utf-8"?>
<ds:datastoreItem xmlns:ds="http://schemas.openxmlformats.org/officeDocument/2006/customXml" ds:itemID="{2D3C31C9-6E5C-4BE1-A4CB-61C01EDD97A5}">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23b5d50c-cd1f-4b01-a4cc-a6c213adf415"/>
    <ds:schemaRef ds:uri="http://purl.org/dc/terms/"/>
    <ds:schemaRef ds:uri="http://purl.org/dc/elements/1.1/"/>
    <ds:schemaRef ds:uri="http://schemas.openxmlformats.org/package/2006/metadata/core-properties"/>
    <ds:schemaRef ds:uri="cafa04f4-673b-4976-8fdd-259063c9ca9e"/>
    <ds:schemaRef ds:uri="http://www.w3.org/XML/1998/namespace"/>
  </ds:schemaRefs>
</ds:datastoreItem>
</file>

<file path=customXml/itemProps3.xml><?xml version="1.0" encoding="utf-8"?>
<ds:datastoreItem xmlns:ds="http://schemas.openxmlformats.org/officeDocument/2006/customXml" ds:itemID="{EF9A53FE-FE67-4E56-B7AD-FB204498FB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fa04f4-673b-4976-8fdd-259063c9ca9e"/>
    <ds:schemaRef ds:uri="23b5d50c-cd1f-4b01-a4cc-a6c213adf4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329</TotalTime>
  <Words>741</Words>
  <Application>Microsoft Office PowerPoint</Application>
  <PresentationFormat>On-screen Show (4:3)</PresentationFormat>
  <Paragraphs>113</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Courier New</vt:lpstr>
      <vt:lpstr>Wingdings</vt:lpstr>
      <vt:lpstr>Custom Design</vt:lpstr>
      <vt:lpstr>Family Support Volunteers</vt:lpstr>
      <vt:lpstr>Learning outcomes</vt:lpstr>
      <vt:lpstr>Philosophy of Children’s Palliative Care </vt:lpstr>
      <vt:lpstr>Principles of Children’s Palliative Care</vt:lpstr>
      <vt:lpstr>Activity 1</vt:lpstr>
      <vt:lpstr>PowerPoint Presentation</vt:lpstr>
      <vt:lpstr>Definition of CPC</vt:lpstr>
      <vt:lpstr>Misconceptions about Children’s Palliative Care</vt:lpstr>
      <vt:lpstr>Children’s vs adult’s Palliative Care</vt:lpstr>
      <vt:lpstr>Categories of conditions</vt:lpstr>
      <vt:lpstr>Conditions and their impact</vt:lpstr>
      <vt:lpstr>Types of care offered</vt:lpstr>
      <vt:lpstr>Care settings</vt:lpstr>
      <vt:lpstr>Activities 2 and 3</vt:lpstr>
      <vt:lpstr>Activity 4</vt:lpstr>
      <vt:lpstr>Activity 5</vt:lpstr>
      <vt:lpstr>Activity 6</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Support Volunteers</dc:title>
  <dc:creator>JIM SCOTT</dc:creator>
  <cp:lastModifiedBy>Katrina Kelly</cp:lastModifiedBy>
  <cp:revision>36</cp:revision>
  <dcterms:created xsi:type="dcterms:W3CDTF">2015-09-06T14:41:42Z</dcterms:created>
  <dcterms:modified xsi:type="dcterms:W3CDTF">2017-08-31T13:34:10Z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0x010100176733E7324DD2439EF4E2AD751642C7</vt:lpwstr>
  </property>
</Properties>
</file>