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8"/>
  </p:notesMasterIdLst>
  <p:sldIdLst>
    <p:sldId id="256" r:id="rId5"/>
    <p:sldId id="270" r:id="rId6"/>
    <p:sldId id="273" r:id="rId7"/>
    <p:sldId id="257" r:id="rId8"/>
    <p:sldId id="265" r:id="rId9"/>
    <p:sldId id="275" r:id="rId10"/>
    <p:sldId id="259" r:id="rId11"/>
    <p:sldId id="276" r:id="rId12"/>
    <p:sldId id="260" r:id="rId13"/>
    <p:sldId id="272" r:id="rId14"/>
    <p:sldId id="261" r:id="rId15"/>
    <p:sldId id="263" r:id="rId16"/>
    <p:sldId id="264" r:id="rId17"/>
    <p:sldId id="266" r:id="rId18"/>
    <p:sldId id="267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68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91">
          <p15:clr>
            <a:srgbClr val="A4A3A4"/>
          </p15:clr>
        </p15:guide>
        <p15:guide id="2" pos="279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 Ecclestone Ford" initials="JEF" lastIdx="3" clrIdx="0">
    <p:extLst>
      <p:ext uri="{19B8F6BF-5375-455C-9EA6-DF929625EA0E}">
        <p15:presenceInfo xmlns:p15="http://schemas.microsoft.com/office/powerpoint/2012/main" userId="S-1-12-1-3239142703-1123844362-3675388296-157480259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0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68" d="100"/>
          <a:sy n="68" d="100"/>
        </p:scale>
        <p:origin x="528" y="72"/>
      </p:cViewPr>
      <p:guideLst>
        <p:guide orient="horz" pos="3891"/>
        <p:guide pos="279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CFF3B-7691-B240-9B9E-01DB8DA19C16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851522-6360-EA4F-A606-26D5F4903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564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1522-6360-EA4F-A606-26D5F4903D0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05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062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865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0087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819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435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845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91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855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58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85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081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9B8B-8F86-B147-9C85-6215F999FC2B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8756F-FE26-B248-88A3-9B513F45D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978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19B8B-8F86-B147-9C85-6215F999FC2B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8756F-FE26-B248-88A3-9B513F45D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746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getherforshortlives.org.uk/assets/0001/0465/Emma_Aspinall_-_Safeguarding_issues_in_children_s_palliative_care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spcc.org.uk/preventing-abuse/child-abuse-and-neglect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470992" y="1752738"/>
            <a:ext cx="6341165" cy="1470025"/>
          </a:xfrm>
        </p:spPr>
        <p:txBody>
          <a:bodyPr/>
          <a:lstStyle/>
          <a:p>
            <a:r>
              <a:rPr lang="en-US" b="1" dirty="0"/>
              <a:t>Family Support Volunteers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470992" y="3379304"/>
            <a:ext cx="7079973" cy="1812235"/>
          </a:xfrm>
        </p:spPr>
        <p:txBody>
          <a:bodyPr>
            <a:normAutofit/>
          </a:bodyPr>
          <a:lstStyle/>
          <a:p>
            <a:r>
              <a:rPr lang="en-US" dirty="0"/>
              <a:t>Unit 3</a:t>
            </a:r>
          </a:p>
          <a:p>
            <a:r>
              <a:rPr lang="en-US" dirty="0"/>
              <a:t>Volunteer roles, responsibilities and boundaries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1627" y="16139876"/>
            <a:ext cx="1185180" cy="94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196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Different types of child abuse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7712765" cy="4525962"/>
          </a:xfrm>
        </p:spPr>
        <p:txBody>
          <a:bodyPr>
            <a:normAutofit/>
          </a:bodyPr>
          <a:lstStyle/>
          <a:p>
            <a:pPr lvl="0"/>
            <a:r>
              <a:rPr lang="en-GB" sz="2800" dirty="0"/>
              <a:t>Sexual abuse and exploitation</a:t>
            </a:r>
          </a:p>
          <a:p>
            <a:pPr lvl="0"/>
            <a:r>
              <a:rPr lang="en-GB" sz="2800" dirty="0"/>
              <a:t>Physical abuse </a:t>
            </a:r>
          </a:p>
          <a:p>
            <a:pPr lvl="0"/>
            <a:r>
              <a:rPr lang="en-GB" sz="2800" dirty="0"/>
              <a:t>Neglect – is described as “the </a:t>
            </a:r>
            <a:r>
              <a:rPr lang="en-GB" sz="2800" dirty="0" err="1"/>
              <a:t>ongoing</a:t>
            </a:r>
            <a:r>
              <a:rPr lang="en-GB" sz="2800" dirty="0"/>
              <a:t> failure to meet a child’s basic needs”</a:t>
            </a:r>
            <a:r>
              <a:rPr lang="en-GB" sz="2800" baseline="30000" dirty="0"/>
              <a:t>1</a:t>
            </a:r>
            <a:r>
              <a:rPr lang="en-GB" sz="2800" dirty="0"/>
              <a:t>. </a:t>
            </a:r>
          </a:p>
          <a:p>
            <a:pPr lvl="0"/>
            <a:r>
              <a:rPr lang="en-GB" sz="2800" dirty="0"/>
              <a:t>Emotional abuse</a:t>
            </a:r>
          </a:p>
          <a:p>
            <a:pPr lvl="0"/>
            <a:r>
              <a:rPr lang="en-GB" sz="2800" dirty="0"/>
              <a:t>Online abuse</a:t>
            </a:r>
          </a:p>
          <a:p>
            <a:pPr marL="0" indent="0">
              <a:buNone/>
            </a:pPr>
            <a:r>
              <a:rPr lang="en-GB" sz="2800" dirty="0"/>
              <a:t>More information can be found on the NSPCC website.</a:t>
            </a:r>
          </a:p>
          <a:p>
            <a:endParaRPr lang="en-GB" sz="2800" dirty="0"/>
          </a:p>
          <a:p>
            <a:pPr>
              <a:buFont typeface="Wingdings" charset="2"/>
              <a:buChar char="§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84766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Possible signs of abuse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52596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sz="5100" b="1" dirty="0"/>
              <a:t>Physical abuse</a:t>
            </a:r>
            <a:endParaRPr lang="en-GB" sz="5100" dirty="0"/>
          </a:p>
          <a:p>
            <a:pPr marL="0" indent="0">
              <a:buNone/>
            </a:pPr>
            <a:r>
              <a:rPr lang="en-GB" b="1" dirty="0"/>
              <a:t> </a:t>
            </a:r>
            <a:endParaRPr lang="en-GB" dirty="0"/>
          </a:p>
          <a:p>
            <a:pPr lvl="0"/>
            <a:r>
              <a:rPr lang="en-GB" sz="5100" dirty="0"/>
              <a:t>Unexplained bruises on any part of the body, especially at different stages of healing</a:t>
            </a:r>
          </a:p>
          <a:p>
            <a:pPr lvl="0"/>
            <a:r>
              <a:rPr lang="en-GB" sz="5100" dirty="0"/>
              <a:t>Unexplained injuries such as burns, scratches, fractures</a:t>
            </a:r>
          </a:p>
          <a:p>
            <a:pPr lvl="0"/>
            <a:r>
              <a:rPr lang="en-GB" sz="5100" dirty="0"/>
              <a:t>Injuries where the explanation is inconsistent with the injury /different people give different explanations</a:t>
            </a:r>
          </a:p>
          <a:p>
            <a:pPr marL="0" indent="0">
              <a:buNone/>
            </a:pPr>
            <a:endParaRPr lang="en-GB" sz="2500" dirty="0"/>
          </a:p>
          <a:p>
            <a:pPr marL="0" indent="0">
              <a:buNone/>
            </a:pPr>
            <a:r>
              <a:rPr lang="en-GB" sz="5100" b="1" dirty="0"/>
              <a:t>Neglect </a:t>
            </a:r>
            <a:endParaRPr lang="en-GB" sz="4400" dirty="0"/>
          </a:p>
          <a:p>
            <a:pPr lvl="0"/>
            <a:r>
              <a:rPr lang="en-GB" sz="5100" dirty="0"/>
              <a:t>Poor appearance or hygiene</a:t>
            </a:r>
          </a:p>
          <a:p>
            <a:pPr lvl="0"/>
            <a:r>
              <a:rPr lang="en-GB" sz="5100" dirty="0"/>
              <a:t>Health issues</a:t>
            </a:r>
          </a:p>
          <a:p>
            <a:pPr lvl="0"/>
            <a:r>
              <a:rPr lang="en-GB" sz="5100" dirty="0"/>
              <a:t>Development problems</a:t>
            </a:r>
          </a:p>
          <a:p>
            <a:pPr lvl="0"/>
            <a:r>
              <a:rPr lang="en-GB" sz="5100" dirty="0"/>
              <a:t>Housing or family issues</a:t>
            </a:r>
          </a:p>
          <a:p>
            <a:pPr lvl="0">
              <a:buFont typeface="Wingdings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787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46652" y="274638"/>
            <a:ext cx="8442325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Possible signs of child abuse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52596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3400" b="1" dirty="0"/>
              <a:t>Sexual abuse </a:t>
            </a:r>
            <a:endParaRPr lang="en-GB" sz="3400" dirty="0"/>
          </a:p>
          <a:p>
            <a:pPr lvl="0">
              <a:buFont typeface="Wingdings" charset="2"/>
              <a:buChar char="§"/>
            </a:pPr>
            <a:r>
              <a:rPr lang="en-GB" sz="3400" dirty="0"/>
              <a:t>Trying to avoid being alone with family members/other people</a:t>
            </a:r>
          </a:p>
          <a:p>
            <a:pPr lvl="0">
              <a:buFont typeface="Wingdings" charset="2"/>
              <a:buChar char="§"/>
            </a:pPr>
            <a:r>
              <a:rPr lang="en-GB" sz="3400" dirty="0"/>
              <a:t>Appearing frightened of a person/avoiding social contact with them</a:t>
            </a:r>
          </a:p>
          <a:p>
            <a:pPr lvl="0">
              <a:buFont typeface="Wingdings" charset="2"/>
              <a:buChar char="§"/>
            </a:pPr>
            <a:r>
              <a:rPr lang="en-GB" sz="3400" dirty="0"/>
              <a:t>Sexual behaviour, language /information not appropriate to age</a:t>
            </a:r>
          </a:p>
          <a:p>
            <a:pPr lvl="0">
              <a:buFont typeface="Wingdings" charset="2"/>
              <a:buChar char="§"/>
            </a:pPr>
            <a:r>
              <a:rPr lang="en-GB" sz="3400" dirty="0"/>
              <a:t>Physical symptoms</a:t>
            </a:r>
          </a:p>
          <a:p>
            <a:pPr lvl="0">
              <a:buFont typeface="Wingdings" charset="2"/>
              <a:buChar char="§"/>
            </a:pPr>
            <a:r>
              <a:rPr lang="en-GB" sz="3400" dirty="0"/>
              <a:t>Unexplained Injuries or bruising</a:t>
            </a:r>
          </a:p>
          <a:p>
            <a:pPr lvl="0">
              <a:buFont typeface="Wingdings" charset="2"/>
              <a:buChar char="§"/>
            </a:pPr>
            <a:r>
              <a:rPr lang="en-GB" sz="3400" dirty="0"/>
              <a:t>Explanation seems inconsistent with the injury</a:t>
            </a:r>
          </a:p>
          <a:p>
            <a:pPr lvl="0">
              <a:buFont typeface="Wingdings" charset="2"/>
              <a:buChar char="§"/>
            </a:pPr>
            <a:r>
              <a:rPr lang="en-GB" sz="3400" dirty="0"/>
              <a:t>Inappropriate sexual behaviour or language</a:t>
            </a:r>
          </a:p>
          <a:p>
            <a:pPr>
              <a:lnSpc>
                <a:spcPct val="160000"/>
              </a:lnSpc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35594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Possible signs of child abuse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/>
              <a:t>Other signs to look out for</a:t>
            </a:r>
            <a:r>
              <a:rPr lang="en-GB" sz="2800" dirty="0"/>
              <a:t>:</a:t>
            </a:r>
          </a:p>
          <a:p>
            <a:pPr lvl="0">
              <a:buFont typeface="Wingdings" charset="2"/>
              <a:buChar char="§"/>
            </a:pPr>
            <a:r>
              <a:rPr lang="en-GB" sz="2600" dirty="0"/>
              <a:t>Withdrawn, anxious or clingy</a:t>
            </a:r>
          </a:p>
          <a:p>
            <a:pPr lvl="0">
              <a:buFont typeface="Wingdings" charset="2"/>
              <a:buChar char="§"/>
            </a:pPr>
            <a:r>
              <a:rPr lang="en-GB" sz="2600" dirty="0"/>
              <a:t>Behaving out of character/differently</a:t>
            </a:r>
          </a:p>
          <a:p>
            <a:pPr lvl="0">
              <a:buFont typeface="Wingdings" charset="2"/>
              <a:buChar char="§"/>
            </a:pPr>
            <a:r>
              <a:rPr lang="en-GB" sz="2600" dirty="0"/>
              <a:t>Depressed or aggressive</a:t>
            </a:r>
          </a:p>
          <a:p>
            <a:pPr lvl="0">
              <a:buFont typeface="Wingdings" charset="2"/>
              <a:buChar char="§"/>
            </a:pPr>
            <a:r>
              <a:rPr lang="en-GB" sz="2600" dirty="0"/>
              <a:t>Difficulty eating or sleeping, having nightmares</a:t>
            </a:r>
          </a:p>
          <a:p>
            <a:pPr lvl="0">
              <a:buFont typeface="Wingdings" charset="2"/>
              <a:buChar char="§"/>
            </a:pPr>
            <a:r>
              <a:rPr lang="en-GB" sz="2600" dirty="0"/>
              <a:t>Bed wetting or soiling clothes</a:t>
            </a:r>
          </a:p>
          <a:p>
            <a:pPr lvl="0">
              <a:buFont typeface="Wingdings" charset="2"/>
              <a:buChar char="§"/>
            </a:pPr>
            <a:r>
              <a:rPr lang="en-GB" sz="2600" dirty="0"/>
              <a:t>Missing school</a:t>
            </a:r>
          </a:p>
          <a:p>
            <a:pPr lvl="0">
              <a:buFont typeface="Wingdings" charset="2"/>
              <a:buChar char="§"/>
            </a:pPr>
            <a:r>
              <a:rPr lang="en-GB" sz="2600" dirty="0"/>
              <a:t>Self harm</a:t>
            </a:r>
          </a:p>
          <a:p>
            <a:pPr lvl="0">
              <a:buFont typeface="Wingdings" charset="2"/>
              <a:buChar char="§"/>
            </a:pPr>
            <a:endParaRPr lang="en-GB" dirty="0"/>
          </a:p>
          <a:p>
            <a:pPr lvl="0">
              <a:buFont typeface="Wingdings" charset="2"/>
              <a:buChar char="§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005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 Taking action if concerned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113182" y="1458983"/>
            <a:ext cx="7531383" cy="424338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sz="5100" dirty="0"/>
              <a:t>If a child confides in you important that you</a:t>
            </a:r>
            <a:r>
              <a:rPr lang="en-GB" sz="5100" baseline="30000" dirty="0"/>
              <a:t>2</a:t>
            </a:r>
            <a:r>
              <a:rPr lang="en-GB" sz="5100" dirty="0"/>
              <a:t>:</a:t>
            </a:r>
          </a:p>
          <a:p>
            <a:pPr marL="0" indent="0">
              <a:buNone/>
            </a:pPr>
            <a:endParaRPr lang="en-GB" sz="3800" dirty="0"/>
          </a:p>
          <a:p>
            <a:pPr lvl="0">
              <a:buFont typeface="Wingdings" charset="2"/>
              <a:buChar char="§"/>
            </a:pPr>
            <a:r>
              <a:rPr lang="en-GB" sz="5100" dirty="0"/>
              <a:t>Stay calm and try not to appear shocked</a:t>
            </a:r>
          </a:p>
          <a:p>
            <a:pPr lvl="0">
              <a:buFont typeface="Wingdings" charset="2"/>
              <a:buChar char="§"/>
            </a:pPr>
            <a:r>
              <a:rPr lang="en-GB" sz="5100" dirty="0"/>
              <a:t>Listen carefully</a:t>
            </a:r>
          </a:p>
          <a:p>
            <a:pPr lvl="0">
              <a:buFont typeface="Wingdings" charset="2"/>
              <a:buChar char="§"/>
            </a:pPr>
            <a:r>
              <a:rPr lang="en-GB" sz="5100" dirty="0"/>
              <a:t>Accept what they say but do not comment</a:t>
            </a:r>
          </a:p>
          <a:p>
            <a:pPr lvl="0">
              <a:buFont typeface="Wingdings" charset="2"/>
              <a:buChar char="§"/>
            </a:pPr>
            <a:r>
              <a:rPr lang="en-GB" sz="5100" dirty="0"/>
              <a:t>Reassure the child that they were right to tell you</a:t>
            </a:r>
          </a:p>
          <a:p>
            <a:pPr lvl="0">
              <a:buFont typeface="Wingdings" charset="2"/>
              <a:buChar char="§"/>
            </a:pPr>
            <a:r>
              <a:rPr lang="en-GB" sz="5100" dirty="0"/>
              <a:t>Reassure the child that they have done nothing wrong</a:t>
            </a:r>
          </a:p>
          <a:p>
            <a:pPr lvl="0">
              <a:buFont typeface="Wingdings" charset="2"/>
              <a:buChar char="§"/>
            </a:pPr>
            <a:r>
              <a:rPr lang="en-GB" sz="5100" dirty="0"/>
              <a:t>Do not make promises that you cannot keep (e.g. not to tell anyone)</a:t>
            </a:r>
          </a:p>
          <a:p>
            <a:pPr lvl="0">
              <a:buFont typeface="Wingdings" charset="2"/>
              <a:buChar char="§"/>
            </a:pPr>
            <a:r>
              <a:rPr lang="en-GB" sz="5100" dirty="0"/>
              <a:t>Take what you have been told seriously and let the child see that you have</a:t>
            </a:r>
          </a:p>
          <a:p>
            <a:pPr lvl="0">
              <a:buFont typeface="Wingdings" charset="2"/>
              <a:buChar char="§"/>
            </a:pPr>
            <a:r>
              <a:rPr lang="en-GB" sz="5100" dirty="0"/>
              <a:t>Tell the child what you will do next</a:t>
            </a:r>
          </a:p>
        </p:txBody>
      </p:sp>
      <p:sp>
        <p:nvSpPr>
          <p:cNvPr id="5" name="Rectangle 4"/>
          <p:cNvSpPr/>
          <p:nvPr/>
        </p:nvSpPr>
        <p:spPr>
          <a:xfrm>
            <a:off x="289903" y="5946130"/>
            <a:ext cx="84797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/>
              <a:t>Aspinall</a:t>
            </a:r>
            <a:r>
              <a:rPr lang="en-US" sz="1200" dirty="0"/>
              <a:t>, E., (2015) Safeguarding issues in children’s palliative care. Together for Short Lives Conference presentation. </a:t>
            </a:r>
            <a:r>
              <a:rPr lang="en-US" sz="1200" u="sng" dirty="0">
                <a:hlinkClick r:id="rId3"/>
              </a:rPr>
              <a:t>http://www.togetherforshortlives.org.uk/assets/0001/0465/Emma_Aspinall_-_Safeguarding_issues_in_children_s_palliative_care.pdf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10859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Taking action if concerned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749287"/>
            <a:ext cx="8140148" cy="4607063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GB" sz="5900" dirty="0"/>
              <a:t>In all circumstances you should</a:t>
            </a:r>
            <a:r>
              <a:rPr lang="en-GB" sz="5900" baseline="30000" dirty="0"/>
              <a:t>2</a:t>
            </a:r>
            <a:r>
              <a:rPr lang="en-GB" sz="5900" dirty="0"/>
              <a:t>:</a:t>
            </a:r>
          </a:p>
          <a:p>
            <a:pPr marL="0" indent="0">
              <a:buNone/>
            </a:pPr>
            <a:endParaRPr lang="en-GB" sz="5900" dirty="0"/>
          </a:p>
          <a:p>
            <a:pPr lvl="0">
              <a:buFont typeface="Wingdings" charset="2"/>
              <a:buChar char="§"/>
            </a:pPr>
            <a:r>
              <a:rPr lang="en-GB" sz="5900" dirty="0"/>
              <a:t>Tell the appropriate member of the care team </a:t>
            </a:r>
            <a:r>
              <a:rPr lang="en-GB" sz="5900" b="1" dirty="0"/>
              <a:t>immediately</a:t>
            </a:r>
            <a:r>
              <a:rPr lang="en-GB" sz="5900" dirty="0"/>
              <a:t>.</a:t>
            </a:r>
          </a:p>
          <a:p>
            <a:pPr lvl="0">
              <a:buFont typeface="Wingdings" charset="2"/>
              <a:buChar char="§"/>
            </a:pPr>
            <a:r>
              <a:rPr lang="en-GB" sz="5900" dirty="0"/>
              <a:t>Make a note of the </a:t>
            </a:r>
            <a:r>
              <a:rPr lang="en-GB" sz="5900" b="1" dirty="0"/>
              <a:t>facts, </a:t>
            </a:r>
            <a:r>
              <a:rPr lang="en-GB" sz="5900" dirty="0"/>
              <a:t>as you know them. </a:t>
            </a:r>
            <a:r>
              <a:rPr lang="en-GB" sz="5900" b="1" dirty="0"/>
              <a:t>Do not</a:t>
            </a:r>
            <a:r>
              <a:rPr lang="en-GB" sz="5900" dirty="0"/>
              <a:t> try to interpret these.</a:t>
            </a:r>
          </a:p>
          <a:p>
            <a:pPr lvl="0">
              <a:buFont typeface="Wingdings" charset="2"/>
              <a:buChar char="§"/>
            </a:pPr>
            <a:r>
              <a:rPr lang="en-GB" sz="5900" b="1" dirty="0"/>
              <a:t>Do not</a:t>
            </a:r>
            <a:r>
              <a:rPr lang="en-GB" sz="5900" dirty="0"/>
              <a:t> try to investigate the situation, report it immediately.</a:t>
            </a:r>
          </a:p>
          <a:p>
            <a:pPr lvl="0">
              <a:buFont typeface="Wingdings" charset="2"/>
              <a:buChar char="§"/>
            </a:pPr>
            <a:r>
              <a:rPr lang="en-GB" sz="5900" b="1" dirty="0"/>
              <a:t>Do not</a:t>
            </a:r>
            <a:r>
              <a:rPr lang="en-GB" sz="5900" dirty="0"/>
              <a:t> make assumptions about whether abuse has taken place.</a:t>
            </a:r>
          </a:p>
          <a:p>
            <a:pPr lvl="0">
              <a:buFont typeface="Wingdings" charset="2"/>
              <a:buChar char="§"/>
            </a:pPr>
            <a:r>
              <a:rPr lang="en-GB" sz="5900" dirty="0"/>
              <a:t>Seek support so that you may talk through your experience.</a:t>
            </a:r>
          </a:p>
          <a:p>
            <a:pPr marL="0" indent="0">
              <a:buNone/>
            </a:pPr>
            <a:endParaRPr lang="en-GB" sz="5900" dirty="0"/>
          </a:p>
          <a:p>
            <a:pPr marL="0" lvl="0" indent="0">
              <a:buNone/>
            </a:pPr>
            <a:r>
              <a:rPr lang="en-GB" sz="5900" b="1" dirty="0"/>
              <a:t>Always report immediately</a:t>
            </a:r>
            <a:r>
              <a:rPr lang="en-GB" sz="5900" dirty="0"/>
              <a:t> you see anything that concerns you – never leave it as it could put a child or young person at risk.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092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26165" y="2113032"/>
            <a:ext cx="7772400" cy="1470025"/>
          </a:xfrm>
        </p:spPr>
        <p:txBody>
          <a:bodyPr/>
          <a:lstStyle/>
          <a:p>
            <a:r>
              <a:rPr lang="en-US" b="1" dirty="0"/>
              <a:t>Family Support Volunteers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461052" y="3583057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dirty="0"/>
              <a:t>Unit 3</a:t>
            </a:r>
          </a:p>
          <a:p>
            <a:r>
              <a:rPr lang="en-US" sz="2800" dirty="0"/>
              <a:t>Equality and Diversity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1627" y="16139876"/>
            <a:ext cx="1185180" cy="94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632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Equality Act 2010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09937" y="1830387"/>
            <a:ext cx="7547136" cy="4154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400" dirty="0"/>
              <a:t>Nine characteristics protected by the Equality Act 2010:</a:t>
            </a:r>
          </a:p>
          <a:p>
            <a:pPr lvl="0"/>
            <a:endParaRPr lang="en-GB" sz="2400" dirty="0"/>
          </a:p>
          <a:p>
            <a:pPr marL="342900" lvl="0" indent="-342900">
              <a:buFont typeface="Wingdings" charset="2"/>
              <a:buChar char="§"/>
            </a:pPr>
            <a:r>
              <a:rPr lang="en-US" sz="2400" dirty="0"/>
              <a:t>Age </a:t>
            </a:r>
            <a:endParaRPr lang="en-GB" sz="2400" dirty="0"/>
          </a:p>
          <a:p>
            <a:pPr marL="285750" lvl="0" indent="-285750">
              <a:buFont typeface="Wingdings" charset="2"/>
              <a:buChar char="§"/>
            </a:pPr>
            <a:r>
              <a:rPr lang="en-US" sz="2400" dirty="0"/>
              <a:t>Disability </a:t>
            </a:r>
            <a:endParaRPr lang="en-GB" sz="2400" dirty="0"/>
          </a:p>
          <a:p>
            <a:pPr marL="285750" lvl="0" indent="-285750">
              <a:buFont typeface="Wingdings" charset="2"/>
              <a:buChar char="§"/>
            </a:pPr>
            <a:r>
              <a:rPr lang="en-US" sz="2400" dirty="0"/>
              <a:t>Gender reassignment </a:t>
            </a:r>
            <a:endParaRPr lang="en-GB" sz="2400" dirty="0"/>
          </a:p>
          <a:p>
            <a:pPr marL="285750" lvl="0" indent="-285750">
              <a:buFont typeface="Wingdings" charset="2"/>
              <a:buChar char="§"/>
            </a:pPr>
            <a:r>
              <a:rPr lang="en-US" sz="2400" dirty="0"/>
              <a:t>Marriage and civil partnership </a:t>
            </a:r>
            <a:endParaRPr lang="en-GB" sz="2400" dirty="0"/>
          </a:p>
          <a:p>
            <a:pPr marL="285750" lvl="0" indent="-285750">
              <a:buFont typeface="Wingdings" charset="2"/>
              <a:buChar char="§"/>
            </a:pPr>
            <a:r>
              <a:rPr lang="en-US" sz="2400" dirty="0"/>
              <a:t>Pregnancy and maternity</a:t>
            </a:r>
            <a:endParaRPr lang="en-GB" sz="2400" dirty="0"/>
          </a:p>
          <a:p>
            <a:pPr marL="285750" lvl="0" indent="-285750">
              <a:buFont typeface="Wingdings" charset="2"/>
              <a:buChar char="§"/>
            </a:pPr>
            <a:r>
              <a:rPr lang="en-US" sz="2400" dirty="0"/>
              <a:t>Race</a:t>
            </a:r>
            <a:endParaRPr lang="en-GB" sz="2400" dirty="0"/>
          </a:p>
          <a:p>
            <a:pPr marL="285750" lvl="0" indent="-285750">
              <a:buFont typeface="Wingdings" charset="2"/>
              <a:buChar char="§"/>
            </a:pPr>
            <a:r>
              <a:rPr lang="en-US" sz="2400" dirty="0"/>
              <a:t>Religion or belief</a:t>
            </a:r>
            <a:endParaRPr lang="en-GB" sz="2400" dirty="0"/>
          </a:p>
          <a:p>
            <a:pPr marL="285750" lvl="0" indent="-285750">
              <a:buFont typeface="Wingdings" charset="2"/>
              <a:buChar char="§"/>
            </a:pPr>
            <a:r>
              <a:rPr lang="en-US" sz="2400" dirty="0"/>
              <a:t>Sex</a:t>
            </a:r>
            <a:endParaRPr lang="en-GB" sz="2400" dirty="0"/>
          </a:p>
          <a:p>
            <a:pPr marL="285750" lvl="0" indent="-285750">
              <a:buFont typeface="Wingdings" charset="2"/>
              <a:buChar char="§"/>
            </a:pPr>
            <a:r>
              <a:rPr lang="en-US" sz="2400" dirty="0"/>
              <a:t>Sexual orientation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509379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b="1" dirty="0"/>
              <a:t>Equality Activity 1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7583557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Who might be excluded from </a:t>
            </a:r>
            <a:r>
              <a:rPr lang="en-US" dirty="0" err="1"/>
              <a:t>organisations</a:t>
            </a:r>
            <a:r>
              <a:rPr lang="en-US" dirty="0"/>
              <a:t>?</a:t>
            </a:r>
          </a:p>
          <a:p>
            <a:pPr marL="0" indent="0" algn="ctr">
              <a:buNone/>
            </a:pPr>
            <a:r>
              <a:rPr lang="en-US" dirty="0"/>
              <a:t>Why might they be excluded?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2807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Types of discrimination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52596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GB" sz="2800" dirty="0"/>
          </a:p>
          <a:p>
            <a:pPr lvl="0">
              <a:buFont typeface="Wingdings" charset="2"/>
              <a:buChar char="§"/>
            </a:pPr>
            <a:r>
              <a:rPr lang="en-GB" dirty="0"/>
              <a:t>Direct discrimination</a:t>
            </a:r>
          </a:p>
          <a:p>
            <a:pPr lvl="0">
              <a:buFont typeface="Wingdings" charset="2"/>
              <a:buChar char="§"/>
            </a:pPr>
            <a:r>
              <a:rPr lang="en-GB" dirty="0"/>
              <a:t>Indirect discrimination</a:t>
            </a:r>
          </a:p>
          <a:p>
            <a:pPr lvl="0">
              <a:buFont typeface="Wingdings" charset="2"/>
              <a:buChar char="§"/>
            </a:pPr>
            <a:r>
              <a:rPr lang="en-GB" dirty="0"/>
              <a:t>Harassment</a:t>
            </a:r>
          </a:p>
          <a:p>
            <a:pPr lvl="0">
              <a:buFont typeface="Wingdings" charset="2"/>
              <a:buChar char="§"/>
            </a:pPr>
            <a:r>
              <a:rPr lang="en-GB" dirty="0"/>
              <a:t>Victimisation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254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3600" b="1" dirty="0"/>
              <a:t>Learning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/>
              <a:t>By the end of this unit participants will have:</a:t>
            </a:r>
          </a:p>
          <a:p>
            <a:pPr marL="0" indent="0">
              <a:buNone/>
            </a:pPr>
            <a:endParaRPr lang="en-GB" sz="2800" dirty="0"/>
          </a:p>
          <a:p>
            <a:pPr lvl="0"/>
            <a:r>
              <a:rPr lang="en-GB" sz="2800" dirty="0"/>
              <a:t>A good understanding of importance of boundaries and the boundaries of their role </a:t>
            </a:r>
          </a:p>
          <a:p>
            <a:pPr lvl="0"/>
            <a:r>
              <a:rPr lang="en-GB" sz="2800" dirty="0"/>
              <a:t>A good understanding of confidentiality</a:t>
            </a:r>
          </a:p>
          <a:p>
            <a:pPr lvl="0"/>
            <a:r>
              <a:rPr lang="en-GB" sz="2800" dirty="0"/>
              <a:t>A good understanding of safeguarding</a:t>
            </a:r>
          </a:p>
          <a:p>
            <a:pPr lvl="0"/>
            <a:r>
              <a:rPr lang="en-GB" sz="2800" dirty="0"/>
              <a:t>A basic understanding of their role in contributing to equality and diversity.</a:t>
            </a:r>
          </a:p>
        </p:txBody>
      </p:sp>
    </p:spTree>
    <p:extLst>
      <p:ext uri="{BB962C8B-B14F-4D97-AF65-F5344CB8AC3E}">
        <p14:creationId xmlns:p14="http://schemas.microsoft.com/office/powerpoint/2010/main" val="9782975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Disability and Equality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52596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GB" sz="28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09937" y="1830387"/>
            <a:ext cx="7547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0029" y="1873696"/>
            <a:ext cx="801952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pPr marL="285750" indent="-285750">
              <a:buFont typeface="Wingdings" charset="2"/>
              <a:buChar char="§"/>
            </a:pPr>
            <a:r>
              <a:rPr lang="en-GB" sz="2400" dirty="0"/>
              <a:t>The Equality Act considers people to be disabled if they have a physical or mental impairment that has a substantial and long-term negative effect on their ability to do normal daily activities.</a:t>
            </a:r>
          </a:p>
          <a:p>
            <a:r>
              <a:rPr lang="en-GB" sz="2400" dirty="0"/>
              <a:t> 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2400" dirty="0"/>
              <a:t>‘Substantial’ is considered to be more than minor or trivial.  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2400" dirty="0"/>
              <a:t>‘Long-term’ means lasting longer than 12 months.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2400" dirty="0"/>
              <a:t>People with progressive conditions may also be considered to be disabled under the terms of the act. 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998832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What we must do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There are three requirements for </a:t>
            </a:r>
            <a:r>
              <a:rPr lang="en-US" sz="2800" dirty="0" err="1"/>
              <a:t>organisations</a:t>
            </a:r>
            <a:r>
              <a:rPr lang="en-US" sz="2800" dirty="0"/>
              <a:t> </a:t>
            </a:r>
            <a:r>
              <a:rPr lang="en-GB" sz="2800" dirty="0"/>
              <a:t>regarding people with a disability:</a:t>
            </a:r>
          </a:p>
          <a:p>
            <a:r>
              <a:rPr lang="en-US" sz="2800" b="1" dirty="0"/>
              <a:t>Provision</a:t>
            </a:r>
            <a:r>
              <a:rPr lang="en-US" sz="2800" dirty="0"/>
              <a:t> – making sure that the way things are done in the </a:t>
            </a:r>
            <a:r>
              <a:rPr lang="en-US" sz="2800" dirty="0" err="1"/>
              <a:t>organisation</a:t>
            </a:r>
            <a:r>
              <a:rPr lang="en-US" sz="2800" dirty="0"/>
              <a:t> do not present barriers to disabled people.</a:t>
            </a:r>
          </a:p>
          <a:p>
            <a:r>
              <a:rPr lang="en-US" sz="2800" b="1" dirty="0"/>
              <a:t>Physical</a:t>
            </a:r>
            <a:r>
              <a:rPr lang="en-US" sz="2800" dirty="0"/>
              <a:t> – are the </a:t>
            </a:r>
            <a:r>
              <a:rPr lang="en-US" sz="2800" dirty="0" err="1"/>
              <a:t>organisation’s</a:t>
            </a:r>
            <a:r>
              <a:rPr lang="en-US" sz="2800" dirty="0"/>
              <a:t> premises accessible?</a:t>
            </a:r>
            <a:endParaRPr lang="en-GB" sz="2800" dirty="0"/>
          </a:p>
          <a:p>
            <a:r>
              <a:rPr lang="en-US" sz="2800" b="1" dirty="0"/>
              <a:t>Providing extra aids and services</a:t>
            </a:r>
            <a:endParaRPr lang="en-GB" sz="28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09937" y="1830387"/>
            <a:ext cx="7547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GB" sz="24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6432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b="1" dirty="0"/>
              <a:t>Final Activity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74663" y="1651484"/>
            <a:ext cx="8229600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Reflections and round up of the unit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8703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26774" y="420204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dirty="0"/>
              <a:t>THANK YOU FOR YOUR ENERGY AND PARTICIPATION!</a:t>
            </a:r>
          </a:p>
        </p:txBody>
      </p:sp>
    </p:spTree>
    <p:extLst>
      <p:ext uri="{BB962C8B-B14F-4D97-AF65-F5344CB8AC3E}">
        <p14:creationId xmlns:p14="http://schemas.microsoft.com/office/powerpoint/2010/main" val="230779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76470" y="2130425"/>
            <a:ext cx="7772400" cy="1470025"/>
          </a:xfrm>
        </p:spPr>
        <p:txBody>
          <a:bodyPr/>
          <a:lstStyle/>
          <a:p>
            <a:r>
              <a:rPr lang="en-US" b="1" dirty="0"/>
              <a:t>Family Support Volunteers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262270" y="3796748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dirty="0"/>
              <a:t>Unit 3</a:t>
            </a:r>
          </a:p>
          <a:p>
            <a:r>
              <a:rPr lang="en-US" sz="2800" dirty="0"/>
              <a:t>Boundaries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1627" y="16139876"/>
            <a:ext cx="1185180" cy="94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515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6063" y="453542"/>
            <a:ext cx="8669337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Importance of Boundaries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76470" y="1204223"/>
            <a:ext cx="8229600" cy="4525962"/>
          </a:xfrm>
        </p:spPr>
        <p:txBody>
          <a:bodyPr>
            <a:noAutofit/>
          </a:bodyPr>
          <a:lstStyle/>
          <a:p>
            <a:pPr lvl="0"/>
            <a:endParaRPr lang="en-GB" sz="2800" dirty="0"/>
          </a:p>
          <a:p>
            <a:pPr lvl="0"/>
            <a:r>
              <a:rPr lang="en-GB" sz="2800" dirty="0"/>
              <a:t>To keep you, children, young people and families safe both practically and emotionally </a:t>
            </a:r>
          </a:p>
          <a:p>
            <a:pPr lvl="0"/>
            <a:r>
              <a:rPr lang="en-GB" sz="2800" dirty="0"/>
              <a:t>For developing healthy and trusted relationships as a volunteer</a:t>
            </a:r>
          </a:p>
          <a:p>
            <a:pPr lvl="0"/>
            <a:r>
              <a:rPr lang="en-GB" sz="2800" dirty="0"/>
              <a:t>To help you to work comfortably within limits of the volunteering role</a:t>
            </a:r>
          </a:p>
          <a:p>
            <a:pPr lvl="0"/>
            <a:r>
              <a:rPr lang="en-GB" sz="2800" dirty="0"/>
              <a:t>Knowing when to say ‘no’</a:t>
            </a:r>
          </a:p>
          <a:p>
            <a:pPr lvl="0"/>
            <a:r>
              <a:rPr lang="en-GB" sz="2800" dirty="0"/>
              <a:t>To help you and the family to remember that are not a family friend and there are limits to the relationship.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98209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61699" y="606110"/>
            <a:ext cx="394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Boundary Activity 1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99066" y="2155249"/>
            <a:ext cx="62672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Group the boundary activity cards into three categories Agree, Disagree or Don’t Know. </a:t>
            </a:r>
          </a:p>
          <a:p>
            <a:endParaRPr lang="en-US" sz="2800" dirty="0"/>
          </a:p>
          <a:p>
            <a:r>
              <a:rPr lang="en-US" sz="2800" dirty="0"/>
              <a:t>Please also give the reasons for putting the cards into these groups.</a:t>
            </a:r>
          </a:p>
        </p:txBody>
      </p:sp>
    </p:spTree>
    <p:extLst>
      <p:ext uri="{BB962C8B-B14F-4D97-AF65-F5344CB8AC3E}">
        <p14:creationId xmlns:p14="http://schemas.microsoft.com/office/powerpoint/2010/main" val="3542614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65313" y="1206086"/>
            <a:ext cx="7772400" cy="1470025"/>
          </a:xfrm>
        </p:spPr>
        <p:txBody>
          <a:bodyPr/>
          <a:lstStyle/>
          <a:p>
            <a:r>
              <a:rPr lang="en-US" b="1" dirty="0"/>
              <a:t>Family Support Volunteers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620078" y="2676111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dirty="0"/>
              <a:t>Unit 3</a:t>
            </a:r>
          </a:p>
          <a:p>
            <a:r>
              <a:rPr lang="en-US" sz="2800" dirty="0"/>
              <a:t>Confidentiality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1627" y="16139876"/>
            <a:ext cx="1185180" cy="94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058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466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Confidentiality Activities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914400" y="2098675"/>
            <a:ext cx="8229600" cy="4027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>
                <a:cs typeface="Arial"/>
              </a:rPr>
              <a:t>Activity 1 </a:t>
            </a:r>
          </a:p>
          <a:p>
            <a:pPr lvl="2">
              <a:buFont typeface="Wingdings" charset="2"/>
              <a:buChar char="§"/>
            </a:pPr>
            <a:r>
              <a:rPr lang="en-GB" sz="2800" dirty="0">
                <a:cs typeface="Arial"/>
              </a:rPr>
              <a:t>What is confidentiality?</a:t>
            </a:r>
          </a:p>
          <a:p>
            <a:pPr lvl="2">
              <a:buFont typeface="Wingdings" charset="2"/>
              <a:buChar char="§"/>
            </a:pPr>
            <a:r>
              <a:rPr lang="en-GB" sz="2800" dirty="0">
                <a:cs typeface="Arial"/>
              </a:rPr>
              <a:t>Why is it important?</a:t>
            </a:r>
          </a:p>
          <a:p>
            <a:pPr lvl="2">
              <a:buFont typeface="Wingdings" charset="2"/>
              <a:buChar char="§"/>
            </a:pPr>
            <a:endParaRPr lang="en-GB" sz="3200" dirty="0">
              <a:cs typeface="Arial"/>
            </a:endParaRPr>
          </a:p>
          <a:p>
            <a:pPr marL="114300" indent="0">
              <a:buNone/>
            </a:pPr>
            <a:r>
              <a:rPr lang="en-GB" sz="2800" dirty="0">
                <a:cs typeface="Arial"/>
              </a:rPr>
              <a:t>Activity 2 </a:t>
            </a:r>
          </a:p>
          <a:p>
            <a:pPr marL="1371600" lvl="2" indent="-457200">
              <a:buFont typeface="Wingdings" charset="2"/>
              <a:buChar char="§"/>
            </a:pPr>
            <a:r>
              <a:rPr lang="en-GB" sz="2800" dirty="0">
                <a:cs typeface="Arial"/>
              </a:rPr>
              <a:t>Sharing information </a:t>
            </a:r>
          </a:p>
          <a:p>
            <a:pPr marL="914400" lvl="2" indent="0">
              <a:buNone/>
            </a:pPr>
            <a:endParaRPr lang="en-GB" sz="28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8691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16226" y="1792495"/>
            <a:ext cx="7772400" cy="1470025"/>
          </a:xfrm>
        </p:spPr>
        <p:txBody>
          <a:bodyPr/>
          <a:lstStyle/>
          <a:p>
            <a:r>
              <a:rPr lang="en-US" b="1" dirty="0"/>
              <a:t>Family Support Volunteers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421295" y="3081130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dirty="0"/>
              <a:t>Unit 3</a:t>
            </a:r>
          </a:p>
          <a:p>
            <a:r>
              <a:rPr lang="en-US" sz="2800" dirty="0"/>
              <a:t>Safeguarding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1627" y="16139876"/>
            <a:ext cx="1185180" cy="94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759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90023" y="274638"/>
            <a:ext cx="8669337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What is child abuse?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30388"/>
            <a:ext cx="8229600" cy="4525962"/>
          </a:xfrm>
        </p:spPr>
        <p:txBody>
          <a:bodyPr>
            <a:normAutofit fontScale="85000" lnSpcReduction="20000"/>
          </a:bodyPr>
          <a:lstStyle/>
          <a:p>
            <a:pPr>
              <a:buFont typeface="Wingdings" charset="2"/>
              <a:buChar char="§"/>
            </a:pPr>
            <a:r>
              <a:rPr lang="en-US" dirty="0"/>
              <a:t>Any action by another person – adult or child – that causes significant harm to a child. It can be physical, sexual or emotional, but can just as often be about a lack of love, care and attention. We know that neglect, whatever form it takes, can be just as damaging to a child as physical abuse.</a:t>
            </a:r>
            <a:endParaRPr lang="en-GB" dirty="0"/>
          </a:p>
          <a:p>
            <a:pPr>
              <a:buFont typeface="Wingdings" charset="2"/>
              <a:buChar char="§"/>
            </a:pPr>
            <a:endParaRPr lang="en-GB" dirty="0"/>
          </a:p>
          <a:p>
            <a:pPr>
              <a:buFont typeface="Wingdings" charset="2"/>
              <a:buChar char="§"/>
            </a:pPr>
            <a:r>
              <a:rPr lang="en-US" dirty="0"/>
              <a:t>An abused child will often experience more than one type of abuse, as well as other difficulties in their lives. It often happens over a period of time, rather than being a one-off event. And it can increasingly happen online”.</a:t>
            </a:r>
            <a:r>
              <a:rPr lang="en-US" baseline="30000" dirty="0"/>
              <a:t>1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729761" y="6125517"/>
            <a:ext cx="82295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baseline="30000" dirty="0"/>
              <a:t>1</a:t>
            </a:r>
            <a:r>
              <a:rPr lang="en-GB" sz="1200" b="1" dirty="0"/>
              <a:t> </a:t>
            </a:r>
            <a:r>
              <a:rPr lang="en-US" sz="1200" dirty="0"/>
              <a:t>Information for this session has been drawn from the following </a:t>
            </a:r>
            <a:r>
              <a:rPr lang="en-US" sz="1200" dirty="0" err="1"/>
              <a:t>sources:NSPCC</a:t>
            </a:r>
            <a:r>
              <a:rPr lang="en-US" sz="1200" dirty="0"/>
              <a:t> Child abuse and neglect. </a:t>
            </a:r>
            <a:endParaRPr lang="en-GB" sz="1200" dirty="0"/>
          </a:p>
          <a:p>
            <a:r>
              <a:rPr lang="en-US" sz="1200" u="sng" dirty="0">
                <a:hlinkClick r:id="rId2"/>
              </a:rPr>
              <a:t>http://www.nspcc.org.uk/preventing-abuse/child-abuse-and-neglect/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0211805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6733E7324DD2439EF4E2AD751642C7" ma:contentTypeVersion="6" ma:contentTypeDescription="Create a new document." ma:contentTypeScope="" ma:versionID="68b00c20f2637bb50cb1b2be54e17810">
  <xsd:schema xmlns:xsd="http://www.w3.org/2001/XMLSchema" xmlns:xs="http://www.w3.org/2001/XMLSchema" xmlns:p="http://schemas.microsoft.com/office/2006/metadata/properties" xmlns:ns2="cafa04f4-673b-4976-8fdd-259063c9ca9e" xmlns:ns3="23b5d50c-cd1f-4b01-a4cc-a6c213adf415" targetNamespace="http://schemas.microsoft.com/office/2006/metadata/properties" ma:root="true" ma:fieldsID="0fabe8122674c68c48c17bdbb693d4eb" ns2:_="" ns3:_="">
    <xsd:import namespace="cafa04f4-673b-4976-8fdd-259063c9ca9e"/>
    <xsd:import namespace="23b5d50c-cd1f-4b01-a4cc-a6c213adf41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fa04f4-673b-4976-8fdd-259063c9ca9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b5d50c-cd1f-4b01-a4cc-a6c213adf4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92B9BC4-DB5E-4F9F-8DCA-9A555548263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3C87410-CFB9-45F8-904B-DF1851856972}">
  <ds:schemaRefs>
    <ds:schemaRef ds:uri="http://schemas.microsoft.com/office/2006/documentManagement/types"/>
    <ds:schemaRef ds:uri="http://purl.org/dc/elements/1.1/"/>
    <ds:schemaRef ds:uri="23b5d50c-cd1f-4b01-a4cc-a6c213adf415"/>
    <ds:schemaRef ds:uri="http://schemas.microsoft.com/office/infopath/2007/PartnerControls"/>
    <ds:schemaRef ds:uri="http://purl.org/dc/terms/"/>
    <ds:schemaRef ds:uri="cafa04f4-673b-4976-8fdd-259063c9ca9e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E07F1DE-0246-4182-B667-89E39EE3FF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afa04f4-673b-4976-8fdd-259063c9ca9e"/>
    <ds:schemaRef ds:uri="23b5d50c-cd1f-4b01-a4cc-a6c213adf4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852</Words>
  <Application>Microsoft Office PowerPoint</Application>
  <PresentationFormat>On-screen Show (4:3)</PresentationFormat>
  <Paragraphs>152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Wingdings</vt:lpstr>
      <vt:lpstr>Custom Design</vt:lpstr>
      <vt:lpstr>Family Support Volunteers</vt:lpstr>
      <vt:lpstr>Learning outcomes</vt:lpstr>
      <vt:lpstr>Family Support Volunteers</vt:lpstr>
      <vt:lpstr>Importance of Boundaries</vt:lpstr>
      <vt:lpstr>PowerPoint Presentation</vt:lpstr>
      <vt:lpstr>Family Support Volunteers</vt:lpstr>
      <vt:lpstr>Confidentiality Activities</vt:lpstr>
      <vt:lpstr>Family Support Volunteers</vt:lpstr>
      <vt:lpstr>What is child abuse?</vt:lpstr>
      <vt:lpstr>Different types of child abuse </vt:lpstr>
      <vt:lpstr>Possible signs of abuse</vt:lpstr>
      <vt:lpstr>Possible signs of child abuse</vt:lpstr>
      <vt:lpstr>Possible signs of child abuse</vt:lpstr>
      <vt:lpstr> Taking action if concerned</vt:lpstr>
      <vt:lpstr>Taking action if concerned</vt:lpstr>
      <vt:lpstr>Family Support Volunteers</vt:lpstr>
      <vt:lpstr>Equality Act 2010</vt:lpstr>
      <vt:lpstr>Equality Activity 1</vt:lpstr>
      <vt:lpstr>Types of discrimination</vt:lpstr>
      <vt:lpstr>Disability and Equality</vt:lpstr>
      <vt:lpstr>What we must do</vt:lpstr>
      <vt:lpstr>Final Activity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Family Support Volunteers</dc:title>
  <dc:creator>JIM SCOTT</dc:creator>
  <cp:lastModifiedBy>Katrina Kelly</cp:lastModifiedBy>
  <cp:revision>42</cp:revision>
  <dcterms:created xsi:type="dcterms:W3CDTF">2015-09-06T14:41:42Z</dcterms:created>
  <dcterms:modified xsi:type="dcterms:W3CDTF">2017-08-31T13:36:38Z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0x010100176733E7324DD2439EF4E2AD751642C7</vt:lpwstr>
  </property>
</Properties>
</file>