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0"/>
  </p:notesMasterIdLst>
  <p:sldIdLst>
    <p:sldId id="257" r:id="rId3"/>
    <p:sldId id="294" r:id="rId4"/>
    <p:sldId id="324" r:id="rId5"/>
    <p:sldId id="328" r:id="rId6"/>
    <p:sldId id="329" r:id="rId7"/>
    <p:sldId id="330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D0"/>
    <a:srgbClr val="CBD2E6"/>
    <a:srgbClr val="8DD3F0"/>
    <a:srgbClr val="C8F7FF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70"/>
        <p:guide pos="2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41362-DF08-4326-A46F-B5E0D6A5B987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BED83-25EA-4BF4-A885-704AD2BBF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2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656960A-BFAA-4CE2-A094-798957B42580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c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E5A999D5-6B79-4233-9214-EBD361AAD4A6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w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2532329B-F6CF-45FB-A34B-FDF7AE5A63EF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3308388"/>
            <a:ext cx="9144001" cy="3549612"/>
            <a:chOff x="-1" y="3308388"/>
            <a:chExt cx="9144001" cy="354961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-1" y="4991996"/>
              <a:ext cx="9144001" cy="1866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normAutofit/>
            </a:bodyPr>
            <a:lstStyle/>
            <a:p>
              <a:pPr algn="ctr"/>
              <a:endParaRPr lang="en-GB" sz="3600">
                <a:solidFill>
                  <a:srgbClr val="FFFFFF"/>
                </a:solidFill>
              </a:endParaRPr>
            </a:p>
          </p:txBody>
        </p:sp>
        <p:sp>
          <p:nvSpPr>
            <p:cNvPr id="21" name="Right Triangle 16"/>
            <p:cNvSpPr/>
            <p:nvPr userDrawn="1"/>
          </p:nvSpPr>
          <p:spPr>
            <a:xfrm>
              <a:off x="-1" y="3308388"/>
              <a:ext cx="7722421" cy="1683608"/>
            </a:xfrm>
            <a:custGeom>
              <a:avLst/>
              <a:gdLst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6822300 w 6822300"/>
                <a:gd name="connsiteY2" fmla="*/ 1350180 h 1350180"/>
                <a:gd name="connsiteX3" fmla="*/ 0 w 6822300"/>
                <a:gd name="connsiteY3" fmla="*/ 1350180 h 1350180"/>
                <a:gd name="connsiteX0-1" fmla="*/ 0 w 6822300"/>
                <a:gd name="connsiteY0-2" fmla="*/ 1350180 h 1350180"/>
                <a:gd name="connsiteX1-3" fmla="*/ 0 w 6822300"/>
                <a:gd name="connsiteY1-4" fmla="*/ 0 h 1350180"/>
                <a:gd name="connsiteX2-5" fmla="*/ 2773680 w 6822300"/>
                <a:gd name="connsiteY2-6" fmla="*/ 912926 h 1350180"/>
                <a:gd name="connsiteX3-7" fmla="*/ 6822300 w 6822300"/>
                <a:gd name="connsiteY3-8" fmla="*/ 1350180 h 1350180"/>
                <a:gd name="connsiteX4" fmla="*/ 0 w 6822300"/>
                <a:gd name="connsiteY4" fmla="*/ 1350180 h 1350180"/>
                <a:gd name="connsiteX0-9" fmla="*/ 0 w 6822300"/>
                <a:gd name="connsiteY0-10" fmla="*/ 1350180 h 1350180"/>
                <a:gd name="connsiteX1-11" fmla="*/ 0 w 6822300"/>
                <a:gd name="connsiteY1-12" fmla="*/ 0 h 1350180"/>
                <a:gd name="connsiteX2-13" fmla="*/ 2773680 w 6822300"/>
                <a:gd name="connsiteY2-14" fmla="*/ 912926 h 1350180"/>
                <a:gd name="connsiteX3-15" fmla="*/ 6822300 w 6822300"/>
                <a:gd name="connsiteY3-16" fmla="*/ 1350180 h 1350180"/>
                <a:gd name="connsiteX4-17" fmla="*/ 0 w 6822300"/>
                <a:gd name="connsiteY4-18" fmla="*/ 1350180 h 1350180"/>
                <a:gd name="connsiteX0-19" fmla="*/ 0 w 6822300"/>
                <a:gd name="connsiteY0-20" fmla="*/ 1350180 h 1350180"/>
                <a:gd name="connsiteX1-21" fmla="*/ 0 w 6822300"/>
                <a:gd name="connsiteY1-22" fmla="*/ 0 h 1350180"/>
                <a:gd name="connsiteX2-23" fmla="*/ 2773680 w 6822300"/>
                <a:gd name="connsiteY2-24" fmla="*/ 912926 h 1350180"/>
                <a:gd name="connsiteX3-25" fmla="*/ 6822300 w 6822300"/>
                <a:gd name="connsiteY3-26" fmla="*/ 1350180 h 1350180"/>
                <a:gd name="connsiteX4-27" fmla="*/ 0 w 6822300"/>
                <a:gd name="connsiteY4-28" fmla="*/ 1350180 h 1350180"/>
                <a:gd name="connsiteX0-29" fmla="*/ 0 w 6822300"/>
                <a:gd name="connsiteY0-30" fmla="*/ 1350180 h 1350180"/>
                <a:gd name="connsiteX1-31" fmla="*/ 0 w 6822300"/>
                <a:gd name="connsiteY1-32" fmla="*/ 0 h 1350180"/>
                <a:gd name="connsiteX2-33" fmla="*/ 2773680 w 6822300"/>
                <a:gd name="connsiteY2-34" fmla="*/ 912926 h 1350180"/>
                <a:gd name="connsiteX3-35" fmla="*/ 6822300 w 6822300"/>
                <a:gd name="connsiteY3-36" fmla="*/ 1350180 h 1350180"/>
                <a:gd name="connsiteX4-37" fmla="*/ 0 w 6822300"/>
                <a:gd name="connsiteY4-38" fmla="*/ 1350180 h 1350180"/>
                <a:gd name="connsiteX0-39" fmla="*/ 0 w 6822300"/>
                <a:gd name="connsiteY0-40" fmla="*/ 1350180 h 1350180"/>
                <a:gd name="connsiteX1-41" fmla="*/ 0 w 6822300"/>
                <a:gd name="connsiteY1-42" fmla="*/ 0 h 1350180"/>
                <a:gd name="connsiteX2-43" fmla="*/ 2682240 w 6822300"/>
                <a:gd name="connsiteY2-44" fmla="*/ 989126 h 1350180"/>
                <a:gd name="connsiteX3-45" fmla="*/ 6822300 w 6822300"/>
                <a:gd name="connsiteY3-46" fmla="*/ 1350180 h 1350180"/>
                <a:gd name="connsiteX4-47" fmla="*/ 0 w 6822300"/>
                <a:gd name="connsiteY4-48" fmla="*/ 1350180 h 1350180"/>
                <a:gd name="connsiteX0-49" fmla="*/ 0 w 6822300"/>
                <a:gd name="connsiteY0-50" fmla="*/ 1350180 h 1350180"/>
                <a:gd name="connsiteX1-51" fmla="*/ 0 w 6822300"/>
                <a:gd name="connsiteY1-52" fmla="*/ 0 h 1350180"/>
                <a:gd name="connsiteX2-53" fmla="*/ 2446020 w 6822300"/>
                <a:gd name="connsiteY2-54" fmla="*/ 1027226 h 1350180"/>
                <a:gd name="connsiteX3-55" fmla="*/ 6822300 w 6822300"/>
                <a:gd name="connsiteY3-56" fmla="*/ 1350180 h 1350180"/>
                <a:gd name="connsiteX4-57" fmla="*/ 0 w 6822300"/>
                <a:gd name="connsiteY4-58" fmla="*/ 1350180 h 1350180"/>
                <a:gd name="connsiteX0-59" fmla="*/ 0 w 6822300"/>
                <a:gd name="connsiteY0-60" fmla="*/ 1350180 h 1350180"/>
                <a:gd name="connsiteX1-61" fmla="*/ 0 w 6822300"/>
                <a:gd name="connsiteY1-62" fmla="*/ 0 h 1350180"/>
                <a:gd name="connsiteX2-63" fmla="*/ 2446020 w 6822300"/>
                <a:gd name="connsiteY2-64" fmla="*/ 1027226 h 1350180"/>
                <a:gd name="connsiteX3-65" fmla="*/ 6822300 w 6822300"/>
                <a:gd name="connsiteY3-66" fmla="*/ 1350180 h 1350180"/>
                <a:gd name="connsiteX4-67" fmla="*/ 0 w 6822300"/>
                <a:gd name="connsiteY4-68" fmla="*/ 1350180 h 1350180"/>
                <a:gd name="connsiteX0-69" fmla="*/ 0 w 6822300"/>
                <a:gd name="connsiteY0-70" fmla="*/ 1350180 h 1350245"/>
                <a:gd name="connsiteX1-71" fmla="*/ 0 w 6822300"/>
                <a:gd name="connsiteY1-72" fmla="*/ 0 h 1350245"/>
                <a:gd name="connsiteX2-73" fmla="*/ 2446020 w 6822300"/>
                <a:gd name="connsiteY2-74" fmla="*/ 1027226 h 1350245"/>
                <a:gd name="connsiteX3-75" fmla="*/ 6822300 w 6822300"/>
                <a:gd name="connsiteY3-76" fmla="*/ 1350180 h 1350245"/>
                <a:gd name="connsiteX4-77" fmla="*/ 0 w 6822300"/>
                <a:gd name="connsiteY4-78" fmla="*/ 1350180 h 1350245"/>
                <a:gd name="connsiteX0-79" fmla="*/ 0 w 6822300"/>
                <a:gd name="connsiteY0-80" fmla="*/ 1350180 h 1350203"/>
                <a:gd name="connsiteX1-81" fmla="*/ 0 w 6822300"/>
                <a:gd name="connsiteY1-82" fmla="*/ 0 h 1350203"/>
                <a:gd name="connsiteX2-83" fmla="*/ 2255189 w 6822300"/>
                <a:gd name="connsiteY2-84" fmla="*/ 860249 h 1350203"/>
                <a:gd name="connsiteX3-85" fmla="*/ 6822300 w 6822300"/>
                <a:gd name="connsiteY3-86" fmla="*/ 1350180 h 1350203"/>
                <a:gd name="connsiteX4-87" fmla="*/ 0 w 6822300"/>
                <a:gd name="connsiteY4-88" fmla="*/ 1350180 h 1350203"/>
                <a:gd name="connsiteX0-89" fmla="*/ 0 w 6822300"/>
                <a:gd name="connsiteY0-90" fmla="*/ 1350180 h 1350213"/>
                <a:gd name="connsiteX1-91" fmla="*/ 0 w 6822300"/>
                <a:gd name="connsiteY1-92" fmla="*/ 0 h 1350213"/>
                <a:gd name="connsiteX2-93" fmla="*/ 2255189 w 6822300"/>
                <a:gd name="connsiteY2-94" fmla="*/ 860249 h 1350213"/>
                <a:gd name="connsiteX3-95" fmla="*/ 6822300 w 6822300"/>
                <a:gd name="connsiteY3-96" fmla="*/ 1350180 h 1350213"/>
                <a:gd name="connsiteX4-97" fmla="*/ 0 w 6822300"/>
                <a:gd name="connsiteY4-98" fmla="*/ 1350180 h 1350213"/>
                <a:gd name="connsiteX0-99" fmla="*/ 0 w 6822300"/>
                <a:gd name="connsiteY0-100" fmla="*/ 1350180 h 1350213"/>
                <a:gd name="connsiteX1-101" fmla="*/ 0 w 6822300"/>
                <a:gd name="connsiteY1-102" fmla="*/ 0 h 1350213"/>
                <a:gd name="connsiteX2-103" fmla="*/ 2255189 w 6822300"/>
                <a:gd name="connsiteY2-104" fmla="*/ 860249 h 1350213"/>
                <a:gd name="connsiteX3-105" fmla="*/ 6822300 w 6822300"/>
                <a:gd name="connsiteY3-106" fmla="*/ 1350180 h 1350213"/>
                <a:gd name="connsiteX4-107" fmla="*/ 0 w 6822300"/>
                <a:gd name="connsiteY4-108" fmla="*/ 1350180 h 1350213"/>
                <a:gd name="connsiteX0-109" fmla="*/ 0 w 6822300"/>
                <a:gd name="connsiteY0-110" fmla="*/ 1350180 h 1350197"/>
                <a:gd name="connsiteX1-111" fmla="*/ 0 w 6822300"/>
                <a:gd name="connsiteY1-112" fmla="*/ 0 h 1350197"/>
                <a:gd name="connsiteX2-113" fmla="*/ 2255189 w 6822300"/>
                <a:gd name="connsiteY2-114" fmla="*/ 860249 h 1350197"/>
                <a:gd name="connsiteX3-115" fmla="*/ 6822300 w 6822300"/>
                <a:gd name="connsiteY3-116" fmla="*/ 1350180 h 1350197"/>
                <a:gd name="connsiteX4-117" fmla="*/ 0 w 6822300"/>
                <a:gd name="connsiteY4-118" fmla="*/ 1350180 h 1350197"/>
                <a:gd name="connsiteX0-119" fmla="*/ 0 w 7073166"/>
                <a:gd name="connsiteY0-120" fmla="*/ 1350180 h 1363784"/>
                <a:gd name="connsiteX1-121" fmla="*/ 0 w 7073166"/>
                <a:gd name="connsiteY1-122" fmla="*/ 0 h 1363784"/>
                <a:gd name="connsiteX2-123" fmla="*/ 2255189 w 7073166"/>
                <a:gd name="connsiteY2-124" fmla="*/ 860249 h 1363784"/>
                <a:gd name="connsiteX3-125" fmla="*/ 5281613 w 7073166"/>
                <a:gd name="connsiteY3-126" fmla="*/ 1320642 h 1363784"/>
                <a:gd name="connsiteX4-127" fmla="*/ 6822300 w 7073166"/>
                <a:gd name="connsiteY4-128" fmla="*/ 1350180 h 1363784"/>
                <a:gd name="connsiteX5" fmla="*/ 0 w 7073166"/>
                <a:gd name="connsiteY5" fmla="*/ 1350180 h 1363784"/>
                <a:gd name="connsiteX0-129" fmla="*/ 0 w 7026580"/>
                <a:gd name="connsiteY0-130" fmla="*/ 1350180 h 1350203"/>
                <a:gd name="connsiteX1-131" fmla="*/ 0 w 7026580"/>
                <a:gd name="connsiteY1-132" fmla="*/ 0 h 1350203"/>
                <a:gd name="connsiteX2-133" fmla="*/ 2255189 w 7026580"/>
                <a:gd name="connsiteY2-134" fmla="*/ 860249 h 1350203"/>
                <a:gd name="connsiteX3-135" fmla="*/ 5281613 w 7026580"/>
                <a:gd name="connsiteY3-136" fmla="*/ 1320642 h 1350203"/>
                <a:gd name="connsiteX4-137" fmla="*/ 6822300 w 7026580"/>
                <a:gd name="connsiteY4-138" fmla="*/ 1350180 h 1350203"/>
                <a:gd name="connsiteX5-139" fmla="*/ 0 w 7026580"/>
                <a:gd name="connsiteY5-140" fmla="*/ 1350180 h 1350203"/>
                <a:gd name="connsiteX0-141" fmla="*/ 0 w 7026580"/>
                <a:gd name="connsiteY0-142" fmla="*/ 1350180 h 1350203"/>
                <a:gd name="connsiteX1-143" fmla="*/ 0 w 7026580"/>
                <a:gd name="connsiteY1-144" fmla="*/ 0 h 1350203"/>
                <a:gd name="connsiteX2-145" fmla="*/ 2255189 w 7026580"/>
                <a:gd name="connsiteY2-146" fmla="*/ 860249 h 1350203"/>
                <a:gd name="connsiteX3-147" fmla="*/ 5281613 w 7026580"/>
                <a:gd name="connsiteY3-148" fmla="*/ 1320642 h 1350203"/>
                <a:gd name="connsiteX4-149" fmla="*/ 6822300 w 7026580"/>
                <a:gd name="connsiteY4-150" fmla="*/ 1350180 h 1350203"/>
                <a:gd name="connsiteX5-151" fmla="*/ 0 w 7026580"/>
                <a:gd name="connsiteY5-152" fmla="*/ 1350180 h 1350203"/>
                <a:gd name="connsiteX0-153" fmla="*/ 0 w 7023750"/>
                <a:gd name="connsiteY0-154" fmla="*/ 1350180 h 1350180"/>
                <a:gd name="connsiteX1-155" fmla="*/ 0 w 7023750"/>
                <a:gd name="connsiteY1-156" fmla="*/ 0 h 1350180"/>
                <a:gd name="connsiteX2-157" fmla="*/ 2255189 w 7023750"/>
                <a:gd name="connsiteY2-158" fmla="*/ 860249 h 1350180"/>
                <a:gd name="connsiteX3-159" fmla="*/ 5281613 w 7023750"/>
                <a:gd name="connsiteY3-160" fmla="*/ 1320642 h 1350180"/>
                <a:gd name="connsiteX4-161" fmla="*/ 6822300 w 7023750"/>
                <a:gd name="connsiteY4-162" fmla="*/ 1350180 h 1350180"/>
                <a:gd name="connsiteX5-163" fmla="*/ 0 w 7023750"/>
                <a:gd name="connsiteY5-164" fmla="*/ 1350180 h 1350180"/>
                <a:gd name="connsiteX0-165" fmla="*/ 0 w 7023091"/>
                <a:gd name="connsiteY0-166" fmla="*/ 1350180 h 1350180"/>
                <a:gd name="connsiteX1-167" fmla="*/ 0 w 7023091"/>
                <a:gd name="connsiteY1-168" fmla="*/ 0 h 1350180"/>
                <a:gd name="connsiteX2-169" fmla="*/ 2255189 w 7023091"/>
                <a:gd name="connsiteY2-170" fmla="*/ 860249 h 1350180"/>
                <a:gd name="connsiteX3-171" fmla="*/ 5272088 w 7023091"/>
                <a:gd name="connsiteY3-172" fmla="*/ 1337310 h 1350180"/>
                <a:gd name="connsiteX4-173" fmla="*/ 6822300 w 7023091"/>
                <a:gd name="connsiteY4-174" fmla="*/ 1350180 h 1350180"/>
                <a:gd name="connsiteX5-175" fmla="*/ 0 w 7023091"/>
                <a:gd name="connsiteY5-176" fmla="*/ 1350180 h 1350180"/>
                <a:gd name="connsiteX0-177" fmla="*/ 0 w 7023091"/>
                <a:gd name="connsiteY0-178" fmla="*/ 1350180 h 1350180"/>
                <a:gd name="connsiteX1-179" fmla="*/ 0 w 7023091"/>
                <a:gd name="connsiteY1-180" fmla="*/ 0 h 1350180"/>
                <a:gd name="connsiteX2-181" fmla="*/ 2255189 w 7023091"/>
                <a:gd name="connsiteY2-182" fmla="*/ 860249 h 1350180"/>
                <a:gd name="connsiteX3-183" fmla="*/ 5272088 w 7023091"/>
                <a:gd name="connsiteY3-184" fmla="*/ 1337310 h 1350180"/>
                <a:gd name="connsiteX4-185" fmla="*/ 6822300 w 7023091"/>
                <a:gd name="connsiteY4-186" fmla="*/ 1350180 h 1350180"/>
                <a:gd name="connsiteX5-187" fmla="*/ 0 w 7023091"/>
                <a:gd name="connsiteY5-188" fmla="*/ 1350180 h 1350180"/>
                <a:gd name="connsiteX0-189" fmla="*/ 0 w 7023091"/>
                <a:gd name="connsiteY0-190" fmla="*/ 1350180 h 1350180"/>
                <a:gd name="connsiteX1-191" fmla="*/ 0 w 7023091"/>
                <a:gd name="connsiteY1-192" fmla="*/ 0 h 1350180"/>
                <a:gd name="connsiteX2-193" fmla="*/ 1278970 w 7023091"/>
                <a:gd name="connsiteY2-194" fmla="*/ 981404 h 1350180"/>
                <a:gd name="connsiteX3-195" fmla="*/ 5272088 w 7023091"/>
                <a:gd name="connsiteY3-196" fmla="*/ 1337310 h 1350180"/>
                <a:gd name="connsiteX4-197" fmla="*/ 6822300 w 7023091"/>
                <a:gd name="connsiteY4-198" fmla="*/ 1350180 h 1350180"/>
                <a:gd name="connsiteX5-199" fmla="*/ 0 w 7023091"/>
                <a:gd name="connsiteY5-200" fmla="*/ 1350180 h 1350180"/>
                <a:gd name="connsiteX0-201" fmla="*/ 0 w 7023091"/>
                <a:gd name="connsiteY0-202" fmla="*/ 1350180 h 1350180"/>
                <a:gd name="connsiteX1-203" fmla="*/ 0 w 7023091"/>
                <a:gd name="connsiteY1-204" fmla="*/ 0 h 1350180"/>
                <a:gd name="connsiteX2-205" fmla="*/ 1278970 w 7023091"/>
                <a:gd name="connsiteY2-206" fmla="*/ 981404 h 1350180"/>
                <a:gd name="connsiteX3-207" fmla="*/ 5272088 w 7023091"/>
                <a:gd name="connsiteY3-208" fmla="*/ 1337310 h 1350180"/>
                <a:gd name="connsiteX4-209" fmla="*/ 6822300 w 7023091"/>
                <a:gd name="connsiteY4-210" fmla="*/ 1350180 h 1350180"/>
                <a:gd name="connsiteX5-211" fmla="*/ 0 w 7023091"/>
                <a:gd name="connsiteY5-212" fmla="*/ 1350180 h 1350180"/>
                <a:gd name="connsiteX0-213" fmla="*/ 0 w 7023091"/>
                <a:gd name="connsiteY0-214" fmla="*/ 1350180 h 1350180"/>
                <a:gd name="connsiteX1-215" fmla="*/ 0 w 7023091"/>
                <a:gd name="connsiteY1-216" fmla="*/ 0 h 1350180"/>
                <a:gd name="connsiteX2-217" fmla="*/ 1278970 w 7023091"/>
                <a:gd name="connsiteY2-218" fmla="*/ 981404 h 1350180"/>
                <a:gd name="connsiteX3-219" fmla="*/ 5272088 w 7023091"/>
                <a:gd name="connsiteY3-220" fmla="*/ 1337310 h 1350180"/>
                <a:gd name="connsiteX4-221" fmla="*/ 6822300 w 7023091"/>
                <a:gd name="connsiteY4-222" fmla="*/ 1350180 h 1350180"/>
                <a:gd name="connsiteX5-223" fmla="*/ 0 w 7023091"/>
                <a:gd name="connsiteY5-224" fmla="*/ 1350180 h 1350180"/>
                <a:gd name="connsiteX0-225" fmla="*/ 0 w 7023091"/>
                <a:gd name="connsiteY0-226" fmla="*/ 1350180 h 1350180"/>
                <a:gd name="connsiteX1-227" fmla="*/ 0 w 7023091"/>
                <a:gd name="connsiteY1-228" fmla="*/ 0 h 1350180"/>
                <a:gd name="connsiteX2-229" fmla="*/ 1278970 w 7023091"/>
                <a:gd name="connsiteY2-230" fmla="*/ 981404 h 1350180"/>
                <a:gd name="connsiteX3-231" fmla="*/ 5272088 w 7023091"/>
                <a:gd name="connsiteY3-232" fmla="*/ 1337310 h 1350180"/>
                <a:gd name="connsiteX4-233" fmla="*/ 6822300 w 7023091"/>
                <a:gd name="connsiteY4-234" fmla="*/ 1350180 h 1350180"/>
                <a:gd name="connsiteX5-235" fmla="*/ 0 w 7023091"/>
                <a:gd name="connsiteY5-236" fmla="*/ 1350180 h 13501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  <a:cxn ang="0">
                  <a:pos x="connsiteX5-139" y="connsiteY5-140"/>
                </a:cxn>
              </a:cxnLst>
              <a:rect l="l" t="t" r="r" b="b"/>
              <a:pathLst>
                <a:path w="7023091" h="1350180">
                  <a:moveTo>
                    <a:pt x="0" y="1350180"/>
                  </a:moveTo>
                  <a:lnTo>
                    <a:pt x="0" y="0"/>
                  </a:lnTo>
                  <a:cubicBezTo>
                    <a:pt x="415314" y="510316"/>
                    <a:pt x="538814" y="690666"/>
                    <a:pt x="1278970" y="981404"/>
                  </a:cubicBezTo>
                  <a:cubicBezTo>
                    <a:pt x="2122632" y="1312800"/>
                    <a:pt x="4582340" y="1310423"/>
                    <a:pt x="5272088" y="1337310"/>
                  </a:cubicBezTo>
                  <a:cubicBezTo>
                    <a:pt x="5411767" y="1345146"/>
                    <a:pt x="7702569" y="1341288"/>
                    <a:pt x="6822300" y="1350180"/>
                  </a:cubicBezTo>
                  <a:lnTo>
                    <a:pt x="0" y="1350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normAutofit/>
            </a:bodyPr>
            <a:lstStyle/>
            <a:p>
              <a:pPr algn="ctr"/>
              <a:endParaRPr lang="en-GB" sz="3600">
                <a:solidFill>
                  <a:srgbClr val="FFFFFF"/>
                </a:solidFill>
              </a:endParaRPr>
            </a:p>
          </p:txBody>
        </p:sp>
        <p:sp>
          <p:nvSpPr>
            <p:cNvPr id="23" name="Right Triangle 20"/>
            <p:cNvSpPr/>
            <p:nvPr userDrawn="1"/>
          </p:nvSpPr>
          <p:spPr>
            <a:xfrm flipH="1">
              <a:off x="6019800" y="4721960"/>
              <a:ext cx="3124200" cy="270036"/>
            </a:xfrm>
            <a:custGeom>
              <a:avLst/>
              <a:gdLst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2590800 w 2590800"/>
                <a:gd name="connsiteY2" fmla="*/ 495066 h 495066"/>
                <a:gd name="connsiteX3" fmla="*/ 0 w 2590800"/>
                <a:gd name="connsiteY3" fmla="*/ 495066 h 495066"/>
                <a:gd name="connsiteX0-1" fmla="*/ 0 w 2590800"/>
                <a:gd name="connsiteY0-2" fmla="*/ 495066 h 495066"/>
                <a:gd name="connsiteX1-3" fmla="*/ 0 w 2590800"/>
                <a:gd name="connsiteY1-4" fmla="*/ 0 h 495066"/>
                <a:gd name="connsiteX2-5" fmla="*/ 1112520 w 2590800"/>
                <a:gd name="connsiteY2-6" fmla="*/ 333606 h 495066"/>
                <a:gd name="connsiteX3-7" fmla="*/ 2590800 w 2590800"/>
                <a:gd name="connsiteY3-8" fmla="*/ 495066 h 495066"/>
                <a:gd name="connsiteX4" fmla="*/ 0 w 2590800"/>
                <a:gd name="connsiteY4" fmla="*/ 495066 h 495066"/>
                <a:gd name="connsiteX0-9" fmla="*/ 0 w 2590800"/>
                <a:gd name="connsiteY0-10" fmla="*/ 495066 h 495066"/>
                <a:gd name="connsiteX1-11" fmla="*/ 0 w 2590800"/>
                <a:gd name="connsiteY1-12" fmla="*/ 0 h 495066"/>
                <a:gd name="connsiteX2-13" fmla="*/ 1112520 w 2590800"/>
                <a:gd name="connsiteY2-14" fmla="*/ 333606 h 495066"/>
                <a:gd name="connsiteX3-15" fmla="*/ 2590800 w 2590800"/>
                <a:gd name="connsiteY3-16" fmla="*/ 495066 h 495066"/>
                <a:gd name="connsiteX4-17" fmla="*/ 0 w 2590800"/>
                <a:gd name="connsiteY4-18" fmla="*/ 495066 h 495066"/>
                <a:gd name="connsiteX0-19" fmla="*/ 0 w 2590800"/>
                <a:gd name="connsiteY0-20" fmla="*/ 495066 h 495066"/>
                <a:gd name="connsiteX1-21" fmla="*/ 0 w 2590800"/>
                <a:gd name="connsiteY1-22" fmla="*/ 0 h 495066"/>
                <a:gd name="connsiteX2-23" fmla="*/ 1112520 w 2590800"/>
                <a:gd name="connsiteY2-24" fmla="*/ 333606 h 495066"/>
                <a:gd name="connsiteX3-25" fmla="*/ 2590800 w 2590800"/>
                <a:gd name="connsiteY3-26" fmla="*/ 495066 h 495066"/>
                <a:gd name="connsiteX4-27" fmla="*/ 0 w 2590800"/>
                <a:gd name="connsiteY4-28" fmla="*/ 495066 h 495066"/>
                <a:gd name="connsiteX0-29" fmla="*/ 0 w 2590800"/>
                <a:gd name="connsiteY0-30" fmla="*/ 495066 h 495066"/>
                <a:gd name="connsiteX1-31" fmla="*/ 0 w 2590800"/>
                <a:gd name="connsiteY1-32" fmla="*/ 0 h 495066"/>
                <a:gd name="connsiteX2-33" fmla="*/ 1112520 w 2590800"/>
                <a:gd name="connsiteY2-34" fmla="*/ 333606 h 495066"/>
                <a:gd name="connsiteX3-35" fmla="*/ 2590800 w 2590800"/>
                <a:gd name="connsiteY3-36" fmla="*/ 495066 h 495066"/>
                <a:gd name="connsiteX4-37" fmla="*/ 0 w 2590800"/>
                <a:gd name="connsiteY4-38" fmla="*/ 495066 h 495066"/>
                <a:gd name="connsiteX0-39" fmla="*/ 0 w 2590800"/>
                <a:gd name="connsiteY0-40" fmla="*/ 495066 h 495066"/>
                <a:gd name="connsiteX1-41" fmla="*/ 0 w 2590800"/>
                <a:gd name="connsiteY1-42" fmla="*/ 0 h 495066"/>
                <a:gd name="connsiteX2-43" fmla="*/ 990600 w 2590800"/>
                <a:gd name="connsiteY2-44" fmla="*/ 333606 h 495066"/>
                <a:gd name="connsiteX3-45" fmla="*/ 2590800 w 2590800"/>
                <a:gd name="connsiteY3-46" fmla="*/ 495066 h 495066"/>
                <a:gd name="connsiteX4-47" fmla="*/ 0 w 2590800"/>
                <a:gd name="connsiteY4-48" fmla="*/ 495066 h 495066"/>
                <a:gd name="connsiteX0-49" fmla="*/ 0 w 2590800"/>
                <a:gd name="connsiteY0-50" fmla="*/ 495066 h 495066"/>
                <a:gd name="connsiteX1-51" fmla="*/ 0 w 2590800"/>
                <a:gd name="connsiteY1-52" fmla="*/ 0 h 495066"/>
                <a:gd name="connsiteX2-53" fmla="*/ 990600 w 2590800"/>
                <a:gd name="connsiteY2-54" fmla="*/ 333606 h 495066"/>
                <a:gd name="connsiteX3-55" fmla="*/ 2590800 w 2590800"/>
                <a:gd name="connsiteY3-56" fmla="*/ 495066 h 495066"/>
                <a:gd name="connsiteX4-57" fmla="*/ 0 w 2590800"/>
                <a:gd name="connsiteY4-58" fmla="*/ 495066 h 495066"/>
                <a:gd name="connsiteX0-59" fmla="*/ 0 w 2590800"/>
                <a:gd name="connsiteY0-60" fmla="*/ 495066 h 495066"/>
                <a:gd name="connsiteX1-61" fmla="*/ 0 w 2590800"/>
                <a:gd name="connsiteY1-62" fmla="*/ 0 h 495066"/>
                <a:gd name="connsiteX2-63" fmla="*/ 990600 w 2590800"/>
                <a:gd name="connsiteY2-64" fmla="*/ 333606 h 495066"/>
                <a:gd name="connsiteX3-65" fmla="*/ 2590800 w 2590800"/>
                <a:gd name="connsiteY3-66" fmla="*/ 495066 h 495066"/>
                <a:gd name="connsiteX4-67" fmla="*/ 0 w 2590800"/>
                <a:gd name="connsiteY4-68" fmla="*/ 495066 h 495066"/>
                <a:gd name="connsiteX0-69" fmla="*/ 0 w 2590800"/>
                <a:gd name="connsiteY0-70" fmla="*/ 495066 h 495066"/>
                <a:gd name="connsiteX1-71" fmla="*/ 0 w 2590800"/>
                <a:gd name="connsiteY1-72" fmla="*/ 0 h 495066"/>
                <a:gd name="connsiteX2-73" fmla="*/ 724017 w 2590800"/>
                <a:gd name="connsiteY2-74" fmla="*/ 335987 h 495066"/>
                <a:gd name="connsiteX3-75" fmla="*/ 2590800 w 2590800"/>
                <a:gd name="connsiteY3-76" fmla="*/ 495066 h 495066"/>
                <a:gd name="connsiteX4-77" fmla="*/ 0 w 2590800"/>
                <a:gd name="connsiteY4-78" fmla="*/ 495066 h 495066"/>
                <a:gd name="connsiteX0-79" fmla="*/ 0 w 2590800"/>
                <a:gd name="connsiteY0-80" fmla="*/ 495066 h 495066"/>
                <a:gd name="connsiteX1-81" fmla="*/ 0 w 2590800"/>
                <a:gd name="connsiteY1-82" fmla="*/ 0 h 495066"/>
                <a:gd name="connsiteX2-83" fmla="*/ 724017 w 2590800"/>
                <a:gd name="connsiteY2-84" fmla="*/ 335987 h 495066"/>
                <a:gd name="connsiteX3-85" fmla="*/ 2590800 w 2590800"/>
                <a:gd name="connsiteY3-86" fmla="*/ 495066 h 495066"/>
                <a:gd name="connsiteX4-87" fmla="*/ 0 w 2590800"/>
                <a:gd name="connsiteY4-88" fmla="*/ 495066 h 495066"/>
                <a:gd name="connsiteX0-89" fmla="*/ 0 w 2590800"/>
                <a:gd name="connsiteY0-90" fmla="*/ 495066 h 495066"/>
                <a:gd name="connsiteX1-91" fmla="*/ 0 w 2590800"/>
                <a:gd name="connsiteY1-92" fmla="*/ 0 h 495066"/>
                <a:gd name="connsiteX2-93" fmla="*/ 724017 w 2590800"/>
                <a:gd name="connsiteY2-94" fmla="*/ 335987 h 495066"/>
                <a:gd name="connsiteX3-95" fmla="*/ 2590800 w 2590800"/>
                <a:gd name="connsiteY3-96" fmla="*/ 495066 h 495066"/>
                <a:gd name="connsiteX4-97" fmla="*/ 0 w 2590800"/>
                <a:gd name="connsiteY4-98" fmla="*/ 495066 h 495066"/>
                <a:gd name="connsiteX0-99" fmla="*/ 0 w 2590800"/>
                <a:gd name="connsiteY0-100" fmla="*/ 495066 h 495066"/>
                <a:gd name="connsiteX1-101" fmla="*/ 0 w 2590800"/>
                <a:gd name="connsiteY1-102" fmla="*/ 0 h 495066"/>
                <a:gd name="connsiteX2-103" fmla="*/ 724017 w 2590800"/>
                <a:gd name="connsiteY2-104" fmla="*/ 335987 h 495066"/>
                <a:gd name="connsiteX3-105" fmla="*/ 2590800 w 2590800"/>
                <a:gd name="connsiteY3-106" fmla="*/ 495066 h 495066"/>
                <a:gd name="connsiteX4-107" fmla="*/ 0 w 2590800"/>
                <a:gd name="connsiteY4-108" fmla="*/ 495066 h 495066"/>
                <a:gd name="connsiteX0-109" fmla="*/ 0 w 2590800"/>
                <a:gd name="connsiteY0-110" fmla="*/ 495066 h 495066"/>
                <a:gd name="connsiteX1-111" fmla="*/ 0 w 2590800"/>
                <a:gd name="connsiteY1-112" fmla="*/ 0 h 495066"/>
                <a:gd name="connsiteX2-113" fmla="*/ 724017 w 2590800"/>
                <a:gd name="connsiteY2-114" fmla="*/ 335987 h 495066"/>
                <a:gd name="connsiteX3-115" fmla="*/ 2590800 w 2590800"/>
                <a:gd name="connsiteY3-116" fmla="*/ 495066 h 495066"/>
                <a:gd name="connsiteX4-117" fmla="*/ 0 w 2590800"/>
                <a:gd name="connsiteY4-118" fmla="*/ 495066 h 495066"/>
                <a:gd name="connsiteX0-119" fmla="*/ 0 w 2590800"/>
                <a:gd name="connsiteY0-120" fmla="*/ 495066 h 495066"/>
                <a:gd name="connsiteX1-121" fmla="*/ 0 w 2590800"/>
                <a:gd name="connsiteY1-122" fmla="*/ 0 h 495066"/>
                <a:gd name="connsiteX2-123" fmla="*/ 724017 w 2590800"/>
                <a:gd name="connsiteY2-124" fmla="*/ 335987 h 495066"/>
                <a:gd name="connsiteX3-125" fmla="*/ 2590800 w 2590800"/>
                <a:gd name="connsiteY3-126" fmla="*/ 495066 h 495066"/>
                <a:gd name="connsiteX4-127" fmla="*/ 0 w 2590800"/>
                <a:gd name="connsiteY4-128" fmla="*/ 495066 h 495066"/>
                <a:gd name="connsiteX0-129" fmla="*/ 0 w 2590800"/>
                <a:gd name="connsiteY0-130" fmla="*/ 495066 h 495066"/>
                <a:gd name="connsiteX1-131" fmla="*/ 0 w 2590800"/>
                <a:gd name="connsiteY1-132" fmla="*/ 0 h 495066"/>
                <a:gd name="connsiteX2-133" fmla="*/ 724017 w 2590800"/>
                <a:gd name="connsiteY2-134" fmla="*/ 335987 h 495066"/>
                <a:gd name="connsiteX3-135" fmla="*/ 2590800 w 2590800"/>
                <a:gd name="connsiteY3-136" fmla="*/ 495066 h 495066"/>
                <a:gd name="connsiteX4-137" fmla="*/ 0 w 2590800"/>
                <a:gd name="connsiteY4-138" fmla="*/ 495066 h 495066"/>
                <a:gd name="connsiteX0-139" fmla="*/ 0 w 2590800"/>
                <a:gd name="connsiteY0-140" fmla="*/ 495066 h 495066"/>
                <a:gd name="connsiteX1-141" fmla="*/ 0 w 2590800"/>
                <a:gd name="connsiteY1-142" fmla="*/ 0 h 495066"/>
                <a:gd name="connsiteX2-143" fmla="*/ 514699 w 2590800"/>
                <a:gd name="connsiteY2-144" fmla="*/ 378787 h 495066"/>
                <a:gd name="connsiteX3-145" fmla="*/ 2590800 w 2590800"/>
                <a:gd name="connsiteY3-146" fmla="*/ 495066 h 495066"/>
                <a:gd name="connsiteX4-147" fmla="*/ 0 w 2590800"/>
                <a:gd name="connsiteY4-148" fmla="*/ 495066 h 495066"/>
                <a:gd name="connsiteX0-149" fmla="*/ 0 w 2590800"/>
                <a:gd name="connsiteY0-150" fmla="*/ 495066 h 495066"/>
                <a:gd name="connsiteX1-151" fmla="*/ 0 w 2590800"/>
                <a:gd name="connsiteY1-152" fmla="*/ 0 h 495066"/>
                <a:gd name="connsiteX2-153" fmla="*/ 514699 w 2590800"/>
                <a:gd name="connsiteY2-154" fmla="*/ 378787 h 495066"/>
                <a:gd name="connsiteX3-155" fmla="*/ 2590800 w 2590800"/>
                <a:gd name="connsiteY3-156" fmla="*/ 495066 h 495066"/>
                <a:gd name="connsiteX4-157" fmla="*/ 0 w 2590800"/>
                <a:gd name="connsiteY4-158" fmla="*/ 495066 h 495066"/>
                <a:gd name="connsiteX0-159" fmla="*/ 0 w 2590800"/>
                <a:gd name="connsiteY0-160" fmla="*/ 495066 h 495066"/>
                <a:gd name="connsiteX1-161" fmla="*/ 0 w 2590800"/>
                <a:gd name="connsiteY1-162" fmla="*/ 0 h 495066"/>
                <a:gd name="connsiteX2-163" fmla="*/ 514699 w 2590800"/>
                <a:gd name="connsiteY2-164" fmla="*/ 378787 h 495066"/>
                <a:gd name="connsiteX3-165" fmla="*/ 2590800 w 2590800"/>
                <a:gd name="connsiteY3-166" fmla="*/ 495066 h 495066"/>
                <a:gd name="connsiteX4-167" fmla="*/ 0 w 2590800"/>
                <a:gd name="connsiteY4-168" fmla="*/ 495066 h 495066"/>
                <a:gd name="connsiteX0-169" fmla="*/ 0 w 2590800"/>
                <a:gd name="connsiteY0-170" fmla="*/ 495066 h 495066"/>
                <a:gd name="connsiteX1-171" fmla="*/ 0 w 2590800"/>
                <a:gd name="connsiteY1-172" fmla="*/ 0 h 495066"/>
                <a:gd name="connsiteX2-173" fmla="*/ 514699 w 2590800"/>
                <a:gd name="connsiteY2-174" fmla="*/ 378787 h 495066"/>
                <a:gd name="connsiteX3-175" fmla="*/ 2590800 w 2590800"/>
                <a:gd name="connsiteY3-176" fmla="*/ 495066 h 495066"/>
                <a:gd name="connsiteX4-177" fmla="*/ 0 w 2590800"/>
                <a:gd name="connsiteY4-178" fmla="*/ 495066 h 4950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590800" h="495066">
                  <a:moveTo>
                    <a:pt x="0" y="495066"/>
                  </a:moveTo>
                  <a:lnTo>
                    <a:pt x="0" y="0"/>
                  </a:lnTo>
                  <a:cubicBezTo>
                    <a:pt x="24672" y="56461"/>
                    <a:pt x="109042" y="235246"/>
                    <a:pt x="514699" y="378787"/>
                  </a:cubicBezTo>
                  <a:cubicBezTo>
                    <a:pt x="785442" y="452402"/>
                    <a:pt x="1286673" y="489824"/>
                    <a:pt x="2590800" y="495066"/>
                  </a:cubicBezTo>
                  <a:lnTo>
                    <a:pt x="0" y="4950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normAutofit fontScale="25000" lnSpcReduction="20000"/>
            </a:bodyPr>
            <a:lstStyle/>
            <a:p>
              <a:pPr algn="ctr"/>
              <a:r>
                <a:rPr lang="en-GB" sz="360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24" name="Picture 23" descr="nhs_ppt_trust_tre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51" y="4157038"/>
            <a:ext cx="1965505" cy="8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4725144"/>
            <a:ext cx="6030612" cy="1550767"/>
          </a:xfrm>
          <a:ln>
            <a:noFill/>
          </a:ln>
        </p:spPr>
        <p:txBody>
          <a:bodyPr lIns="79200" bIns="0" anchor="b"/>
          <a:lstStyle>
            <a:lvl1pPr algn="l">
              <a:lnSpc>
                <a:spcPct val="95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pic>
        <p:nvPicPr>
          <p:cNvPr id="32" name="Picture 31" descr="nhs_ppt_bwh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0" y="6248399"/>
            <a:ext cx="2606678" cy="564953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6213562"/>
            <a:ext cx="6030708" cy="575495"/>
          </a:xfrm>
        </p:spPr>
        <p:txBody>
          <a:bodyPr wrap="none" lIns="10800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5429" y="4665011"/>
            <a:ext cx="4792332" cy="1969328"/>
            <a:chOff x="6614827" y="5818811"/>
            <a:chExt cx="1912012" cy="785709"/>
          </a:xfrm>
        </p:grpSpPr>
        <p:pic>
          <p:nvPicPr>
            <p:cNvPr id="6" name="Picture 5" descr="nhs_ppt_trust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471" y="5818811"/>
              <a:ext cx="1788368" cy="785709"/>
            </a:xfrm>
            <a:prstGeom prst="rect">
              <a:avLst/>
            </a:prstGeom>
          </p:spPr>
        </p:pic>
        <p:pic>
          <p:nvPicPr>
            <p:cNvPr id="8" name="Picture 7" descr="nhs_ppt_trust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27" y="6069683"/>
              <a:ext cx="1297089" cy="5218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21283A-0817-4A07-9CE8-F144389667E5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D20D2A5A-2318-4027-9902-41225034D26C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17771" y="4652266"/>
            <a:ext cx="5146717" cy="2005219"/>
            <a:chOff x="6704919" y="5877272"/>
            <a:chExt cx="2149702" cy="837548"/>
          </a:xfrm>
        </p:grpSpPr>
        <p:pic>
          <p:nvPicPr>
            <p:cNvPr id="10" name="Picture 9" descr="nhs_ppt_bch_tres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877272"/>
              <a:ext cx="1906357" cy="837548"/>
            </a:xfrm>
            <a:prstGeom prst="rect">
              <a:avLst/>
            </a:prstGeom>
          </p:spPr>
        </p:pic>
        <p:pic>
          <p:nvPicPr>
            <p:cNvPr id="11" name="Picture 10" descr="nhs_ppt_bc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919" y="6162379"/>
              <a:ext cx="1292524" cy="520039"/>
            </a:xfrm>
            <a:prstGeom prst="rect">
              <a:avLst/>
            </a:prstGeom>
          </p:spPr>
        </p:pic>
      </p:grpSp>
      <p:pic>
        <p:nvPicPr>
          <p:cNvPr id="8" name="Picture 7" descr="nhs_ppt_trust_tre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2992A8B1-7C68-405D-B52E-001100B16005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47520" y="4676886"/>
            <a:ext cx="4916968" cy="1963213"/>
            <a:chOff x="6473508" y="5784681"/>
            <a:chExt cx="2053331" cy="819840"/>
          </a:xfrm>
        </p:grpSpPr>
        <p:pic>
          <p:nvPicPr>
            <p:cNvPr id="8" name="Picture 7" descr="nhs_ppt_bwh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784" y="5784681"/>
              <a:ext cx="1866055" cy="819840"/>
            </a:xfrm>
            <a:prstGeom prst="rect">
              <a:avLst/>
            </a:prstGeom>
          </p:spPr>
        </p:pic>
        <p:pic>
          <p:nvPicPr>
            <p:cNvPr id="10" name="Picture 9" descr="nhs_ppt_bw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508" y="6045602"/>
              <a:ext cx="1094457" cy="5329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>
                <a:solidFill>
                  <a:srgbClr val="231F20">
                    <a:lumMod val="50000"/>
                    <a:lumOff val="50000"/>
                  </a:srgbClr>
                </a:solidFill>
              </a:rPr>
              <a:t>01/02/2019</a:t>
            </a:fld>
            <a:endParaRPr lang="en-GB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>
                <a:solidFill>
                  <a:srgbClr val="231F20">
                    <a:lumMod val="50000"/>
                    <a:lumOff val="50000"/>
                  </a:srgbClr>
                </a:solidFill>
              </a:rPr>
              <a:t>‹#›</a:t>
            </a:fld>
            <a:endParaRPr lang="en-GB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36FD8E72-C1A9-48EA-BD40-FE63767E5F99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CC9E7ADA-C241-4DB5-ABB5-7902C65B0C55}" type="datetime1">
              <a:rPr lang="en-GB" smtClean="0">
                <a:solidFill>
                  <a:srgbClr val="FFFFFF"/>
                </a:solidFill>
              </a:rPr>
              <a:t>01/02/2019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>
                <a:solidFill>
                  <a:srgbClr val="FFFFFF"/>
                </a:solidFill>
              </a:r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llyollyshop.wpengine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05" y="837000"/>
            <a:ext cx="7662545" cy="4032000"/>
          </a:xfrm>
        </p:spPr>
        <p:txBody>
          <a:bodyPr>
            <a:normAutofit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'Using </a:t>
            </a:r>
            <a:r>
              <a:rPr lang="en-GB" sz="3200" dirty="0"/>
              <a:t>collaborative funds and magical thinking to make joint posts successful'</a:t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000" dirty="0" smtClean="0"/>
              <a:t>Nicki Fitzmaurice</a:t>
            </a:r>
            <a:br>
              <a:rPr lang="en-GB" sz="2000" dirty="0" smtClean="0"/>
            </a:br>
            <a:r>
              <a:rPr lang="en-GB" sz="2000" dirty="0" smtClean="0"/>
              <a:t>Head of Nursing</a:t>
            </a:r>
            <a:br>
              <a:rPr lang="en-GB" sz="2000" dirty="0" smtClean="0"/>
            </a:br>
            <a:r>
              <a:rPr lang="en-GB" sz="2000" dirty="0" smtClean="0"/>
              <a:t>Corporate Nursing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56657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chemeClr val="bg1"/>
                </a:solidFill>
              </a:rPr>
              <a:t>Eva Howes</a:t>
            </a:r>
          </a:p>
          <a:p>
            <a:r>
              <a:rPr lang="en-GB" sz="700" dirty="0" smtClean="0">
                <a:solidFill>
                  <a:schemeClr val="bg1"/>
                </a:solidFill>
              </a:rPr>
              <a:t>Patient Experience Administrator</a:t>
            </a:r>
            <a:endParaRPr lang="en-GB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" y="1691005"/>
            <a:ext cx="85813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endParaRPr lang="en-GB" sz="2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Background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Calibri" panose="020F0502020204030204"/>
                <a:cs typeface="Calibri" panose="020F0502020204030204"/>
              </a:rPr>
              <a:t>Oncology/Haematology team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No recognised specialist service for non- malignant conditions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Calibri" panose="020F0502020204030204"/>
                <a:cs typeface="Calibri" panose="020F0502020204030204"/>
              </a:rPr>
              <a:t>Inequity of service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Seconded to “make the case”</a:t>
            </a:r>
          </a:p>
          <a:p>
            <a:pPr indent="0">
              <a:buFont typeface="Arial" panose="020B0604020202020204" pitchFamily="34" charset="0"/>
              <a:buNone/>
            </a:pPr>
            <a:endParaRPr lang="en-GB" sz="2000" b="1" dirty="0">
              <a:solidFill>
                <a:srgbClr val="005EB8"/>
              </a:solidFill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Calibri" panose="020F0502020204030204"/>
              </a:rPr>
              <a:t>Method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Calibri" panose="020F0502020204030204"/>
                <a:cs typeface="Calibri" panose="020F0502020204030204"/>
              </a:rPr>
              <a:t>Data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Calibri" panose="020F0502020204030204"/>
                <a:cs typeface="Calibri" panose="020F0502020204030204"/>
              </a:rPr>
              <a:t>Patient stories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Calibri" panose="020F0502020204030204"/>
                <a:cs typeface="Calibri" panose="020F0502020204030204"/>
              </a:rPr>
              <a:t>Hospital/community/hospice stories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Calibri" panose="020F0502020204030204"/>
                <a:cs typeface="Calibri" panose="020F0502020204030204"/>
              </a:rPr>
              <a:t>Getting their voices heard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GB" sz="1600" dirty="0" smtClean="0">
                <a:latin typeface="Calibri" panose="020F0502020204030204"/>
                <a:cs typeface="Calibri" panose="020F0502020204030204"/>
              </a:rPr>
              <a:t>OLT/Quality committee/Safety committee/Ethics committee/Clinical Senate/Board/ commissioners/Specialist Commissioners/Conferences/Investment committee</a:t>
            </a:r>
          </a:p>
          <a:p>
            <a:pPr indent="0">
              <a:buFont typeface="Arial" panose="020B0604020202020204" pitchFamily="34" charset="0"/>
              <a:buNone/>
            </a:pPr>
            <a:endParaRPr lang="en-GB" sz="1600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GB" sz="1600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GB" sz="1600" b="1" dirty="0" smtClean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GB" sz="2000" b="1" dirty="0" smtClean="0">
              <a:solidFill>
                <a:srgbClr val="005E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595630"/>
            <a:ext cx="7772400" cy="1095375"/>
          </a:xfrm>
        </p:spPr>
        <p:txBody>
          <a:bodyPr>
            <a:normAutofit fontScale="90000"/>
          </a:bodyPr>
          <a:lstStyle/>
          <a:p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/>
              <a:t/>
            </a:r>
            <a:br>
              <a:rPr lang="en-GB" altLang="en-US" sz="3200" dirty="0"/>
            </a:b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100" dirty="0" smtClean="0">
                <a:latin typeface="+mn-lt"/>
              </a:rPr>
              <a:t>Making</a:t>
            </a:r>
            <a:r>
              <a:rPr lang="en-GB" altLang="en-US" sz="3200" dirty="0" smtClean="0">
                <a:latin typeface="+mn-lt"/>
              </a:rPr>
              <a:t> the case for change </a:t>
            </a:r>
            <a:br>
              <a:rPr lang="en-GB" altLang="en-US" sz="3200" dirty="0" smtClean="0">
                <a:latin typeface="+mn-lt"/>
              </a:rPr>
            </a:br>
            <a:r>
              <a:rPr lang="en-GB" altLang="en-US" sz="3200" dirty="0" smtClean="0">
                <a:latin typeface="+mn-lt"/>
              </a:rPr>
              <a:t>Palliative Care</a:t>
            </a:r>
            <a:endParaRPr lang="en-GB" altLang="en-US" sz="3200" dirty="0">
              <a:latin typeface="+mn-lt"/>
            </a:endParaRPr>
          </a:p>
        </p:txBody>
      </p:sp>
      <p:pic>
        <p:nvPicPr>
          <p:cNvPr id="4" name="Picture 3" descr="BCH_BWH Supported by CMYK"/>
          <p:cNvPicPr>
            <a:picLocks noChangeAspect="1"/>
          </p:cNvPicPr>
          <p:nvPr/>
        </p:nvPicPr>
        <p:blipFill>
          <a:blip r:embed="rId2"/>
          <a:srcRect l="13007" t="32002" r="11988" b="32996"/>
          <a:stretch>
            <a:fillRect/>
          </a:stretch>
        </p:blipFill>
        <p:spPr>
          <a:xfrm>
            <a:off x="2815590" y="6183630"/>
            <a:ext cx="1193800" cy="556895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74448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28000" y="191135"/>
            <a:ext cx="7480340" cy="543560"/>
          </a:xfrm>
        </p:spPr>
        <p:txBody>
          <a:bodyPr>
            <a:noAutofit/>
          </a:bodyPr>
          <a:lstStyle/>
          <a:p>
            <a:endParaRPr lang="en-GB" sz="3200" dirty="0" smtClean="0">
              <a:solidFill>
                <a:srgbClr val="002060"/>
              </a:solidFill>
            </a:endParaRPr>
          </a:p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First Steps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Securing my funding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Convincing Trust that investment in Palliative Care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urses for non-malignant conditions is the right thing to do 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Wore them down!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Where did the money come from?</a:t>
            </a:r>
          </a:p>
          <a:p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 WTE Band 7 Non-Malignant Specialist Nurses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Prove their worth</a:t>
            </a:r>
          </a:p>
          <a:p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CQC coming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 Outstanding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BCH_BWH Supported by CMYK"/>
          <p:cNvPicPr>
            <a:picLocks noChangeAspect="1"/>
          </p:cNvPicPr>
          <p:nvPr/>
        </p:nvPicPr>
        <p:blipFill>
          <a:blip r:embed="rId2"/>
          <a:srcRect l="13007" t="32002" r="11988" b="32996"/>
          <a:stretch>
            <a:fillRect/>
          </a:stretch>
        </p:blipFill>
        <p:spPr>
          <a:xfrm>
            <a:off x="2815590" y="6183630"/>
            <a:ext cx="1193800" cy="556895"/>
          </a:xfrm>
          <a:prstGeom prst="rect">
            <a:avLst/>
          </a:prstGeom>
        </p:spPr>
      </p:pic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r="18063"/>
          <a:stretch>
            <a:fillRect/>
          </a:stretch>
        </p:blipFill>
        <p:spPr>
          <a:xfrm>
            <a:off x="6084000" y="2682499"/>
            <a:ext cx="2220285" cy="144016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28000" y="191135"/>
            <a:ext cx="7480340" cy="543560"/>
          </a:xfrm>
        </p:spPr>
        <p:txBody>
          <a:bodyPr>
            <a:noAutofit/>
          </a:bodyPr>
          <a:lstStyle/>
          <a:p>
            <a:endParaRPr lang="en-GB" sz="3200" dirty="0" smtClean="0">
              <a:solidFill>
                <a:srgbClr val="002060"/>
              </a:solidFill>
            </a:endParaRP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Expanding the Team</a:t>
            </a:r>
          </a:p>
          <a:p>
            <a:endParaRPr lang="en-GB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Using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existing resources to add resilience and learning to the team-Bereavement service/Band 4 liaison post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external resources to add additional dimensions to the team. PhD Student studying therapeutic storytelling/art</a:t>
            </a:r>
          </a:p>
          <a:p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 with charities to develop 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spaces where we care-Magnolia House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/manager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Use charitable grants to provide complimentary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therapies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bereavement groups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Invite bereavement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c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harities to use our spaces </a:t>
            </a: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support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families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BCH_BWH Supported by CMYK"/>
          <p:cNvPicPr>
            <a:picLocks noChangeAspect="1"/>
          </p:cNvPicPr>
          <p:nvPr/>
        </p:nvPicPr>
        <p:blipFill>
          <a:blip r:embed="rId2"/>
          <a:srcRect l="13007" t="32002" r="11988" b="32996"/>
          <a:stretch>
            <a:fillRect/>
          </a:stretch>
        </p:blipFill>
        <p:spPr>
          <a:xfrm>
            <a:off x="2815590" y="6183630"/>
            <a:ext cx="1193800" cy="556895"/>
          </a:xfrm>
          <a:prstGeom prst="rect">
            <a:avLst/>
          </a:prstGeom>
        </p:spPr>
      </p:pic>
      <p:pic>
        <p:nvPicPr>
          <p:cNvPr id="8" name="3ImYZ9W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1758" y="2781000"/>
            <a:ext cx="2539472" cy="172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13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16000" y="981000"/>
            <a:ext cx="7192340" cy="1008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Expanding the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Team</a:t>
            </a:r>
          </a:p>
          <a:p>
            <a:endParaRPr lang="en-GB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3200" i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BCH_BWH Supported by CMYK"/>
          <p:cNvPicPr>
            <a:picLocks noChangeAspect="1"/>
          </p:cNvPicPr>
          <p:nvPr/>
        </p:nvPicPr>
        <p:blipFill>
          <a:blip r:embed="rId2"/>
          <a:srcRect l="13007" t="32002" r="11988" b="32996"/>
          <a:stretch>
            <a:fillRect/>
          </a:stretch>
        </p:blipFill>
        <p:spPr>
          <a:xfrm>
            <a:off x="2815590" y="6183630"/>
            <a:ext cx="1193800" cy="5568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8000" y="1629000"/>
            <a:ext cx="567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GB" dirty="0" smtClean="0">
                <a:latin typeface="Calibri" panose="020F0502020204030204"/>
                <a:cs typeface="Calibri" panose="020F0502020204030204"/>
              </a:rPr>
              <a:t>Business Case Joint post with Community 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T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rust</a:t>
            </a:r>
          </a:p>
          <a:p>
            <a:pPr indent="0">
              <a:buFont typeface="Arial" panose="020B0604020202020204" pitchFamily="34" charset="0"/>
              <a:buNone/>
            </a:pPr>
            <a:endParaRPr lang="en-GB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GB" dirty="0" smtClean="0">
                <a:latin typeface="Calibri" panose="020F0502020204030204"/>
                <a:cs typeface="Calibri" panose="020F0502020204030204"/>
              </a:rPr>
              <a:t>Building relationships with  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N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ational Charity</a:t>
            </a:r>
          </a:p>
          <a:p>
            <a:pPr indent="0">
              <a:buFont typeface="Arial" panose="020B0604020202020204" pitchFamily="34" charset="0"/>
              <a:buNone/>
            </a:pPr>
            <a:endParaRPr lang="en-GB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GB" dirty="0" smtClean="0">
                <a:latin typeface="Calibri" panose="020F0502020204030204"/>
                <a:cs typeface="Calibri" panose="020F0502020204030204"/>
              </a:rPr>
              <a:t>OLT/Quality 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committee/Safety committee/Ethics committee/Clinical Senate/Board/ 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commissioners/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SpecialistCommissioners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/Conferences/Investment committee</a:t>
            </a:r>
          </a:p>
          <a:p>
            <a:pPr indent="0">
              <a:buFont typeface="Arial" panose="020B0604020202020204" pitchFamily="34" charset="0"/>
              <a:buNone/>
            </a:pPr>
            <a:endParaRPr lang="en-GB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GB" dirty="0" smtClean="0">
                <a:latin typeface="Calibri" panose="020F0502020204030204"/>
                <a:cs typeface="Calibri" panose="020F0502020204030204"/>
              </a:rPr>
              <a:t>Withdrawal of support</a:t>
            </a:r>
          </a:p>
          <a:p>
            <a:pPr indent="0">
              <a:buFont typeface="Arial" panose="020B0604020202020204" pitchFamily="34" charset="0"/>
              <a:buNone/>
            </a:pPr>
            <a:endParaRPr lang="en-GB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GB" dirty="0" smtClean="0">
                <a:latin typeface="Calibri" panose="020F0502020204030204"/>
                <a:cs typeface="Calibri" panose="020F0502020204030204"/>
              </a:rPr>
              <a:t>Everyone agreed we needed 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Medics. </a:t>
            </a:r>
          </a:p>
          <a:p>
            <a:pPr indent="0">
              <a:buFont typeface="Arial" panose="020B0604020202020204" pitchFamily="34" charset="0"/>
              <a:buNone/>
            </a:pPr>
            <a:endParaRPr lang="en-GB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GB" dirty="0" smtClean="0">
                <a:latin typeface="Calibri" panose="020F0502020204030204"/>
                <a:cs typeface="Calibri" panose="020F0502020204030204"/>
              </a:rPr>
              <a:t>Molly </a:t>
            </a:r>
            <a:r>
              <a:rPr lang="en-GB" dirty="0" err="1" smtClean="0">
                <a:latin typeface="Calibri" panose="020F0502020204030204"/>
                <a:cs typeface="Calibri" panose="020F0502020204030204"/>
              </a:rPr>
              <a:t>Olly’s</a:t>
            </a:r>
            <a:r>
              <a:rPr lang="en-GB" dirty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smtClean="0">
                <a:latin typeface="Calibri" panose="020F0502020204030204"/>
                <a:cs typeface="Calibri" panose="020F0502020204030204"/>
              </a:rPr>
              <a:t> </a:t>
            </a:r>
            <a:r>
              <a:rPr lang="en-GB" dirty="0" smtClean="0">
                <a:latin typeface="Calibri" panose="020F0502020204030204"/>
                <a:cs typeface="Calibri" panose="020F0502020204030204"/>
                <a:hlinkClick r:id="rId3"/>
              </a:rPr>
              <a:t>http</a:t>
            </a:r>
            <a:r>
              <a:rPr lang="en-GB" dirty="0">
                <a:latin typeface="Calibri" panose="020F0502020204030204"/>
                <a:cs typeface="Calibri" panose="020F0502020204030204"/>
                <a:hlinkClick r:id="rId3"/>
              </a:rPr>
              <a:t>://mollyollyshop.wpengine.com</a:t>
            </a:r>
            <a:r>
              <a:rPr lang="en-GB" dirty="0" smtClean="0">
                <a:latin typeface="Calibri" panose="020F0502020204030204"/>
                <a:cs typeface="Calibri" panose="020F0502020204030204"/>
                <a:hlinkClick r:id="rId3"/>
              </a:rPr>
              <a:t>/</a:t>
            </a:r>
            <a:endParaRPr lang="en-GB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GB" dirty="0" smtClean="0">
              <a:latin typeface="Calibri" panose="020F0502020204030204"/>
              <a:cs typeface="Calibri" panose="020F0502020204030204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3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828000" y="191135"/>
            <a:ext cx="7480340" cy="543560"/>
          </a:xfrm>
        </p:spPr>
        <p:txBody>
          <a:bodyPr>
            <a:noAutofit/>
          </a:bodyPr>
          <a:lstStyle/>
          <a:p>
            <a:endParaRPr lang="en-GB" sz="3200" dirty="0" smtClean="0">
              <a:solidFill>
                <a:srgbClr val="002060"/>
              </a:solidFill>
            </a:endParaRPr>
          </a:p>
          <a:p>
            <a:endParaRPr lang="en-GB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Expanding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Team</a:t>
            </a:r>
          </a:p>
          <a:p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Unified the palliative care team</a:t>
            </a:r>
          </a:p>
          <a:p>
            <a:endParaRPr lang="en-GB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First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Medical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Post-3 years charity/then picked by commissioners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Relationship with Acorns Hospices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Joint Nursing Post BWCH/Acorns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Joint medical post BWCH/Acorns –out to advert</a:t>
            </a:r>
          </a:p>
          <a:p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Plans for trainees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BCH_BWH Supported by CMYK"/>
          <p:cNvPicPr>
            <a:picLocks noChangeAspect="1"/>
          </p:cNvPicPr>
          <p:nvPr/>
        </p:nvPicPr>
        <p:blipFill>
          <a:blip r:embed="rId2"/>
          <a:srcRect l="13007" t="32002" r="11988" b="32996"/>
          <a:stretch>
            <a:fillRect/>
          </a:stretch>
        </p:blipFill>
        <p:spPr>
          <a:xfrm>
            <a:off x="2815590" y="6183630"/>
            <a:ext cx="1193800" cy="55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9695" y="191135"/>
            <a:ext cx="8208645" cy="54356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002060"/>
                </a:solidFill>
              </a:rPr>
              <a:t>This is what success looks like</a:t>
            </a:r>
          </a:p>
        </p:txBody>
      </p:sp>
      <p:pic>
        <p:nvPicPr>
          <p:cNvPr id="6" name="Picture 5" descr="iwill-beneficiary-plus-Pears-Found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" y="6183630"/>
            <a:ext cx="2559050" cy="537845"/>
          </a:xfrm>
          <a:prstGeom prst="rect">
            <a:avLst/>
          </a:prstGeom>
        </p:spPr>
      </p:pic>
      <p:pic>
        <p:nvPicPr>
          <p:cNvPr id="7" name="Picture 6" descr="BCH_BWH Supported by CMYK"/>
          <p:cNvPicPr>
            <a:picLocks noChangeAspect="1"/>
          </p:cNvPicPr>
          <p:nvPr/>
        </p:nvPicPr>
        <p:blipFill>
          <a:blip r:embed="rId3"/>
          <a:srcRect l="13007" t="32002" r="11988" b="32996"/>
          <a:stretch>
            <a:fillRect/>
          </a:stretch>
        </p:blipFill>
        <p:spPr>
          <a:xfrm>
            <a:off x="2815590" y="6183630"/>
            <a:ext cx="1193800" cy="5568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413000"/>
            <a:ext cx="288925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000" y="1121951"/>
            <a:ext cx="4248000" cy="43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WC PowerPoint template for screen RGB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s">
  <a:themeElements>
    <a:clrScheme name="Birmingham Women's and Children's NHS 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237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BWC PowerPoint template for screen RGB</vt:lpstr>
      <vt:lpstr>Section Titles</vt:lpstr>
      <vt:lpstr> 'Using collaborative funds and magical thinking to make joint posts successful'  Nicki Fitzmaurice Head of Nursing Corporate Nursing</vt:lpstr>
      <vt:lpstr>     Making the case for change  Palliative Care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BWNFT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Experience @ BWCH</dc:title>
  <dc:creator>Keeley Clarke</dc:creator>
  <cp:lastModifiedBy>Fitzmaurice Nicki (RQ3) BCH</cp:lastModifiedBy>
  <cp:revision>234</cp:revision>
  <dcterms:created xsi:type="dcterms:W3CDTF">2017-02-16T08:54:00Z</dcterms:created>
  <dcterms:modified xsi:type="dcterms:W3CDTF">2019-02-01T09:50:56Z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