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40" r:id="rId1"/>
    <p:sldMasterId id="2147484147" r:id="rId2"/>
  </p:sldMasterIdLst>
  <p:notesMasterIdLst>
    <p:notesMasterId r:id="rId24"/>
  </p:notesMasterIdLst>
  <p:sldIdLst>
    <p:sldId id="281" r:id="rId3"/>
    <p:sldId id="271" r:id="rId4"/>
    <p:sldId id="316" r:id="rId5"/>
    <p:sldId id="286" r:id="rId6"/>
    <p:sldId id="304" r:id="rId7"/>
    <p:sldId id="305" r:id="rId8"/>
    <p:sldId id="293" r:id="rId9"/>
    <p:sldId id="29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06" r:id="rId18"/>
    <p:sldId id="307" r:id="rId19"/>
    <p:sldId id="292" r:id="rId20"/>
    <p:sldId id="317" r:id="rId21"/>
    <p:sldId id="318" r:id="rId22"/>
    <p:sldId id="315" r:id="rId23"/>
  </p:sldIdLst>
  <p:sldSz cx="13004800" cy="9753600"/>
  <p:notesSz cx="6797675" cy="99298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52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307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460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612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767" algn="l" defTabSz="457152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2919" algn="l" defTabSz="457152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072" algn="l" defTabSz="457152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226" algn="l" defTabSz="457152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1"/>
    <p:restoredTop sz="94669"/>
  </p:normalViewPr>
  <p:slideViewPr>
    <p:cSldViewPr snapToGrid="0" snapToObjects="1">
      <p:cViewPr varScale="1">
        <p:scale>
          <a:sx n="63" d="100"/>
          <a:sy n="63" d="100"/>
        </p:scale>
        <p:origin x="776" y="17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Worksheet1.xlsx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4" Type="http://schemas.openxmlformats.org/officeDocument/2006/relationships/package" Target="../embeddings/Microsoft_Excel_Worksheet3.xlsx"/><Relationship Id="rId1" Type="http://schemas.microsoft.com/office/2011/relationships/chartStyle" Target="style3.xml"/><Relationship Id="rId2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4" Type="http://schemas.openxmlformats.org/officeDocument/2006/relationships/package" Target="../embeddings/Microsoft_Excel_Worksheet4.xlsx"/><Relationship Id="rId1" Type="http://schemas.microsoft.com/office/2011/relationships/chartStyle" Target="style4.xml"/><Relationship Id="rId2" Type="http://schemas.microsoft.com/office/2011/relationships/chartColorStyle" Target="colors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Hospice at Home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712032"/>
        <c:axId val="108738736"/>
      </c:lineChart>
      <c:catAx>
        <c:axId val="10871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738736"/>
        <c:crosses val="autoZero"/>
        <c:auto val="1"/>
        <c:lblAlgn val="ctr"/>
        <c:lblOffset val="100"/>
        <c:noMultiLvlLbl val="0"/>
      </c:catAx>
      <c:valAx>
        <c:axId val="10873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71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 of CYP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7887789536587"/>
          <c:y val="0.164750188586962"/>
          <c:w val="0.783143738636165"/>
          <c:h val="0.76834479263579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Sheet1!$A$4</c:f>
              <c:strCache>
                <c:ptCount val="1"/>
                <c:pt idx="0">
                  <c:v>Number of Children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71-47E3-B517-86346CF76864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71-47E3-B517-86346CF7686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F71-47E3-B517-86346CF76864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F71-47E3-B517-86346CF76864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F71-47E3-B517-86346CF7686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F71-47E3-B517-86346CF76864}"/>
              </c:ext>
            </c:extLst>
          </c:dPt>
          <c:cat>
            <c:strRef>
              <c:f>Sheet1!$B$3:$G$3</c:f>
              <c:strCache>
                <c:ptCount val="5"/>
                <c:pt idx="0">
                  <c:v>16/17</c:v>
                </c:pt>
                <c:pt idx="1">
                  <c:v>17/18</c:v>
                </c:pt>
                <c:pt idx="2">
                  <c:v>18/19 (Apr - Dec)</c:v>
                </c:pt>
                <c:pt idx="3">
                  <c:v>Projected for 18/19</c:v>
                </c:pt>
                <c:pt idx="4">
                  <c:v>Total Jun 16 - Dec 18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30.0</c:v>
                </c:pt>
                <c:pt idx="1">
                  <c:v>71.0</c:v>
                </c:pt>
                <c:pt idx="2">
                  <c:v>73.0</c:v>
                </c:pt>
                <c:pt idx="3">
                  <c:v>90.0</c:v>
                </c:pt>
                <c:pt idx="4">
                  <c:v>132.0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F71-47E3-B517-86346CF76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1766320"/>
        <c:axId val="102771296"/>
      </c:barChart>
      <c:catAx>
        <c:axId val="101766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771296"/>
        <c:crosses val="autoZero"/>
        <c:auto val="1"/>
        <c:lblAlgn val="ctr"/>
        <c:lblOffset val="100"/>
        <c:noMultiLvlLbl val="0"/>
      </c:catAx>
      <c:valAx>
        <c:axId val="102771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76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Sheet1!$A$34</c:f>
              <c:strCache>
                <c:ptCount val="1"/>
                <c:pt idx="0">
                  <c:v>Number of Children with Cancer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DE-4DB6-8E34-D8CD2A565635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DE-4DB6-8E34-D8CD2A565635}"/>
              </c:ext>
            </c:extLst>
          </c:dPt>
          <c:cat>
            <c:strRef>
              <c:f>Sheet1!$B$33:$C$33</c:f>
              <c:strCache>
                <c:ptCount val="2"/>
                <c:pt idx="0">
                  <c:v>Prior to 17/18</c:v>
                </c:pt>
                <c:pt idx="1">
                  <c:v>17/18</c:v>
                </c:pt>
              </c:strCache>
            </c:strRef>
          </c:cat>
          <c:val>
            <c:numRef>
              <c:f>Sheet1!$B$34:$C$34</c:f>
              <c:numCache>
                <c:formatCode>General</c:formatCode>
                <c:ptCount val="2"/>
                <c:pt idx="0">
                  <c:v>3.0</c:v>
                </c:pt>
                <c:pt idx="1">
                  <c:v>40.0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7DE-4DB6-8E34-D8CD2A565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760784"/>
        <c:axId val="108763536"/>
      </c:barChart>
      <c:catAx>
        <c:axId val="10876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763536"/>
        <c:crosses val="autoZero"/>
        <c:auto val="1"/>
        <c:lblAlgn val="ctr"/>
        <c:lblOffset val="100"/>
        <c:noMultiLvlLbl val="0"/>
      </c:catAx>
      <c:valAx>
        <c:axId val="10876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76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49759010901695"/>
          <c:y val="0.02777781847036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Sheet1!$A$4</c:f>
              <c:strCache>
                <c:ptCount val="1"/>
                <c:pt idx="0">
                  <c:v>Number of Children with Cancer 17/18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1F-4D44-AAA2-8AB263CCF4C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1F-4D44-AAA2-8AB263CCF4C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11F-4D44-AAA2-8AB263CCF4C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11F-4D44-AAA2-8AB263CCF4C2}"/>
              </c:ext>
            </c:extLst>
          </c:dPt>
          <c:cat>
            <c:strRef>
              <c:f>Sheet1!$B$3:$E$3</c:f>
              <c:strCache>
                <c:ptCount val="3"/>
                <c:pt idx="0">
                  <c:v>Total Number of Children</c:v>
                </c:pt>
                <c:pt idx="1">
                  <c:v>Children Supported by Haven House Services</c:v>
                </c:pt>
                <c:pt idx="2">
                  <c:v>Children Who Did Not Access Services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40.0</c:v>
                </c:pt>
                <c:pt idx="1">
                  <c:v>36.0</c:v>
                </c:pt>
                <c:pt idx="2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11F-4D44-AAA2-8AB263CCF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7229648"/>
        <c:axId val="107231968"/>
      </c:barChart>
      <c:catAx>
        <c:axId val="107229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31968"/>
        <c:crosses val="autoZero"/>
        <c:auto val="1"/>
        <c:lblAlgn val="ctr"/>
        <c:lblOffset val="100"/>
        <c:noMultiLvlLbl val="0"/>
      </c:catAx>
      <c:valAx>
        <c:axId val="107231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2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7DABB-BB12-441D-B725-39340859A7AA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67CB2-56F9-4066-BE76-38869AC15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661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67CB2-56F9-4066-BE76-38869AC152A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698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67CB2-56F9-4066-BE76-38869AC152A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861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67CB2-56F9-4066-BE76-38869AC152A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107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67CB2-56F9-4066-BE76-38869AC152A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295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67CB2-56F9-4066-BE76-38869AC152A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619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67CB2-56F9-4066-BE76-38869AC152A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06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67CB2-56F9-4066-BE76-38869AC152A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611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67CB2-56F9-4066-BE76-38869AC152A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1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67CB2-56F9-4066-BE76-38869AC152A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982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67CB2-56F9-4066-BE76-38869AC152A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42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67CB2-56F9-4066-BE76-38869AC152A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406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12 boroughs 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446A5-902B-41FC-862A-EB7AC656EE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96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67CB2-56F9-4066-BE76-38869AC152A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970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67CB2-56F9-4066-BE76-38869AC152A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746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Statutory funding - 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446A5-902B-41FC-862A-EB7AC656EE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160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At any point families can change their mind –  EW</a:t>
            </a:r>
          </a:p>
          <a:p>
            <a:r>
              <a:rPr lang="en-GB" dirty="0"/>
              <a:t>Empower them to remain at home</a:t>
            </a:r>
          </a:p>
          <a:p>
            <a:r>
              <a:rPr lang="en-GB" dirty="0"/>
              <a:t>Avoid unnecessary hospital admission</a:t>
            </a:r>
          </a:p>
          <a:p>
            <a:r>
              <a:rPr lang="en-GB" dirty="0"/>
              <a:t>Parallel plan – easy access to inhouse hospice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446A5-902B-41FC-862A-EB7AC656EE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44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Chemotherapy KL</a:t>
            </a:r>
          </a:p>
          <a:p>
            <a:r>
              <a:rPr lang="en-GB" dirty="0"/>
              <a:t>Radiotherapy</a:t>
            </a:r>
          </a:p>
          <a:p>
            <a:r>
              <a:rPr lang="en-GB" dirty="0"/>
              <a:t>Surgery</a:t>
            </a:r>
          </a:p>
          <a:p>
            <a:endParaRPr lang="en-GB" dirty="0"/>
          </a:p>
          <a:p>
            <a:r>
              <a:rPr lang="en-GB" dirty="0"/>
              <a:t>H@H when condition deteriorated play coordinators – memory making, birthday gift for his mother</a:t>
            </a:r>
          </a:p>
          <a:p>
            <a:endParaRPr lang="en-GB" dirty="0"/>
          </a:p>
          <a:p>
            <a:r>
              <a:rPr lang="en-GB" dirty="0"/>
              <a:t>Joint MDT – CCN’s GOSH Palliative Care team, HH Physiotherapy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446A5-902B-41FC-862A-EB7AC656EE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88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Spiritual Support KL</a:t>
            </a:r>
          </a:p>
          <a:p>
            <a:endParaRPr lang="en-GB" dirty="0"/>
          </a:p>
          <a:p>
            <a:r>
              <a:rPr lang="en-GB" dirty="0"/>
              <a:t>Social stimulation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Art and Crafts at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Memory 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Teenage Oncology Youth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/>
            <a:r>
              <a:rPr lang="en-GB" dirty="0"/>
              <a:t>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Physiotherapy at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Practical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Pressure relieving mattress</a:t>
            </a:r>
          </a:p>
          <a:p>
            <a:pPr marL="0" indent="0"/>
            <a:endParaRPr lang="en-GB" dirty="0"/>
          </a:p>
          <a:p>
            <a:pPr marL="0" indent="0"/>
            <a:r>
              <a:rPr lang="en-GB" dirty="0"/>
              <a:t>End of Life wishes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24/7 specialist nursing advice and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Symptom management including nurse prescribing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446A5-902B-41FC-862A-EB7AC656EE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627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67CB2-56F9-4066-BE76-38869AC152A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47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628329"/>
            <a:ext cx="8984059" cy="1800199"/>
          </a:xfrm>
          <a:prstGeom prst="rect">
            <a:avLst/>
          </a:prstGeom>
        </p:spPr>
        <p:txBody>
          <a:bodyPr/>
          <a:lstStyle>
            <a:lvl1pPr algn="l">
              <a:defRPr sz="4500">
                <a:solidFill>
                  <a:srgbClr val="66006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9793" y="2932585"/>
            <a:ext cx="8928992" cy="48965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66006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46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792" y="2860576"/>
            <a:ext cx="8928992" cy="460851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60066"/>
                </a:solidFill>
              </a:defRPr>
            </a:lvl1pPr>
            <a:lvl2pPr algn="l">
              <a:defRPr>
                <a:solidFill>
                  <a:srgbClr val="660066"/>
                </a:solidFill>
              </a:defRPr>
            </a:lvl2pPr>
            <a:lvl3pPr algn="l">
              <a:defRPr>
                <a:solidFill>
                  <a:srgbClr val="660066"/>
                </a:solidFill>
              </a:defRPr>
            </a:lvl3pPr>
            <a:lvl4pPr algn="l">
              <a:defRPr>
                <a:solidFill>
                  <a:srgbClr val="660066"/>
                </a:solidFill>
              </a:defRPr>
            </a:lvl4pPr>
            <a:lvl5pPr algn="l">
              <a:defRPr>
                <a:solidFill>
                  <a:srgbClr val="6600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74725" y="628329"/>
            <a:ext cx="8984059" cy="1800199"/>
          </a:xfrm>
          <a:prstGeom prst="rect">
            <a:avLst/>
          </a:prstGeom>
        </p:spPr>
        <p:txBody>
          <a:bodyPr/>
          <a:lstStyle>
            <a:lvl1pPr algn="l">
              <a:defRPr sz="4500">
                <a:solidFill>
                  <a:srgbClr val="66006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647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792" y="2860576"/>
            <a:ext cx="8928992" cy="460851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60066"/>
                </a:solidFill>
              </a:defRPr>
            </a:lvl1pPr>
            <a:lvl2pPr algn="l">
              <a:defRPr>
                <a:solidFill>
                  <a:srgbClr val="660066"/>
                </a:solidFill>
              </a:defRPr>
            </a:lvl2pPr>
            <a:lvl3pPr algn="l">
              <a:defRPr>
                <a:solidFill>
                  <a:srgbClr val="660066"/>
                </a:solidFill>
              </a:defRPr>
            </a:lvl3pPr>
            <a:lvl4pPr algn="l">
              <a:defRPr>
                <a:solidFill>
                  <a:srgbClr val="660066"/>
                </a:solidFill>
              </a:defRPr>
            </a:lvl4pPr>
            <a:lvl5pPr algn="l">
              <a:defRPr>
                <a:solidFill>
                  <a:srgbClr val="6600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74725" y="628329"/>
            <a:ext cx="8984059" cy="1800199"/>
          </a:xfrm>
          <a:prstGeom prst="rect">
            <a:avLst/>
          </a:prstGeom>
        </p:spPr>
        <p:txBody>
          <a:bodyPr/>
          <a:lstStyle>
            <a:lvl1pPr algn="l">
              <a:defRPr sz="4500">
                <a:solidFill>
                  <a:srgbClr val="66006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10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792" y="2860576"/>
            <a:ext cx="8928992" cy="460851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60066"/>
                </a:solidFill>
              </a:defRPr>
            </a:lvl1pPr>
            <a:lvl2pPr algn="l">
              <a:defRPr>
                <a:solidFill>
                  <a:srgbClr val="660066"/>
                </a:solidFill>
              </a:defRPr>
            </a:lvl2pPr>
            <a:lvl3pPr algn="l">
              <a:defRPr>
                <a:solidFill>
                  <a:srgbClr val="660066"/>
                </a:solidFill>
              </a:defRPr>
            </a:lvl3pPr>
            <a:lvl4pPr algn="l">
              <a:defRPr>
                <a:solidFill>
                  <a:srgbClr val="660066"/>
                </a:solidFill>
              </a:defRPr>
            </a:lvl4pPr>
            <a:lvl5pPr algn="l">
              <a:defRPr>
                <a:solidFill>
                  <a:srgbClr val="6600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74725" y="628329"/>
            <a:ext cx="8984059" cy="1800199"/>
          </a:xfrm>
          <a:prstGeom prst="rect">
            <a:avLst/>
          </a:prstGeom>
        </p:spPr>
        <p:txBody>
          <a:bodyPr/>
          <a:lstStyle>
            <a:lvl1pPr algn="l">
              <a:defRPr sz="4500">
                <a:solidFill>
                  <a:srgbClr val="66006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109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791" y="2860577"/>
            <a:ext cx="8928993" cy="460851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60066"/>
                </a:solidFill>
              </a:defRPr>
            </a:lvl1pPr>
            <a:lvl2pPr algn="l">
              <a:defRPr>
                <a:solidFill>
                  <a:srgbClr val="660066"/>
                </a:solidFill>
              </a:defRPr>
            </a:lvl2pPr>
            <a:lvl3pPr algn="l">
              <a:defRPr>
                <a:solidFill>
                  <a:srgbClr val="660066"/>
                </a:solidFill>
              </a:defRPr>
            </a:lvl3pPr>
            <a:lvl4pPr algn="l">
              <a:defRPr>
                <a:solidFill>
                  <a:srgbClr val="660066"/>
                </a:solidFill>
              </a:defRPr>
            </a:lvl4pPr>
            <a:lvl5pPr algn="l">
              <a:defRPr>
                <a:solidFill>
                  <a:srgbClr val="6600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74726" y="628331"/>
            <a:ext cx="8984058" cy="1800199"/>
          </a:xfrm>
          <a:prstGeom prst="rect">
            <a:avLst/>
          </a:prstGeom>
        </p:spPr>
        <p:txBody>
          <a:bodyPr/>
          <a:lstStyle>
            <a:lvl1pPr algn="l">
              <a:defRPr sz="4600">
                <a:solidFill>
                  <a:srgbClr val="66006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10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792" y="2860576"/>
            <a:ext cx="8928992" cy="460851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60066"/>
                </a:solidFill>
              </a:defRPr>
            </a:lvl1pPr>
            <a:lvl2pPr algn="l">
              <a:defRPr>
                <a:solidFill>
                  <a:srgbClr val="660066"/>
                </a:solidFill>
              </a:defRPr>
            </a:lvl2pPr>
            <a:lvl3pPr algn="l">
              <a:defRPr>
                <a:solidFill>
                  <a:srgbClr val="660066"/>
                </a:solidFill>
              </a:defRPr>
            </a:lvl3pPr>
            <a:lvl4pPr algn="l">
              <a:defRPr>
                <a:solidFill>
                  <a:srgbClr val="660066"/>
                </a:solidFill>
              </a:defRPr>
            </a:lvl4pPr>
            <a:lvl5pPr algn="l">
              <a:defRPr>
                <a:solidFill>
                  <a:srgbClr val="6600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74725" y="628329"/>
            <a:ext cx="8984059" cy="1800199"/>
          </a:xfrm>
          <a:prstGeom prst="rect">
            <a:avLst/>
          </a:prstGeom>
        </p:spPr>
        <p:txBody>
          <a:bodyPr/>
          <a:lstStyle>
            <a:lvl1pPr algn="l">
              <a:defRPr sz="4500">
                <a:solidFill>
                  <a:srgbClr val="66006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85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792" y="2860576"/>
            <a:ext cx="8928992" cy="460851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60066"/>
                </a:solidFill>
              </a:defRPr>
            </a:lvl1pPr>
            <a:lvl2pPr algn="l">
              <a:defRPr>
                <a:solidFill>
                  <a:srgbClr val="660066"/>
                </a:solidFill>
              </a:defRPr>
            </a:lvl2pPr>
            <a:lvl3pPr algn="l">
              <a:defRPr>
                <a:solidFill>
                  <a:srgbClr val="660066"/>
                </a:solidFill>
              </a:defRPr>
            </a:lvl3pPr>
            <a:lvl4pPr algn="l">
              <a:defRPr>
                <a:solidFill>
                  <a:srgbClr val="660066"/>
                </a:solidFill>
              </a:defRPr>
            </a:lvl4pPr>
            <a:lvl5pPr algn="l">
              <a:defRPr>
                <a:solidFill>
                  <a:srgbClr val="6600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74725" y="628329"/>
            <a:ext cx="8984059" cy="1800199"/>
          </a:xfrm>
          <a:prstGeom prst="rect">
            <a:avLst/>
          </a:prstGeom>
        </p:spPr>
        <p:txBody>
          <a:bodyPr/>
          <a:lstStyle>
            <a:lvl1pPr algn="l">
              <a:defRPr sz="4500">
                <a:solidFill>
                  <a:srgbClr val="66006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647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792" y="2860576"/>
            <a:ext cx="8928992" cy="460851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60066"/>
                </a:solidFill>
              </a:defRPr>
            </a:lvl1pPr>
            <a:lvl2pPr algn="l">
              <a:defRPr>
                <a:solidFill>
                  <a:srgbClr val="660066"/>
                </a:solidFill>
              </a:defRPr>
            </a:lvl2pPr>
            <a:lvl3pPr algn="l">
              <a:defRPr>
                <a:solidFill>
                  <a:srgbClr val="660066"/>
                </a:solidFill>
              </a:defRPr>
            </a:lvl3pPr>
            <a:lvl4pPr algn="l">
              <a:defRPr>
                <a:solidFill>
                  <a:srgbClr val="660066"/>
                </a:solidFill>
              </a:defRPr>
            </a:lvl4pPr>
            <a:lvl5pPr algn="l">
              <a:defRPr>
                <a:solidFill>
                  <a:srgbClr val="6600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74725" y="628329"/>
            <a:ext cx="8984059" cy="1800199"/>
          </a:xfrm>
          <a:prstGeom prst="rect">
            <a:avLst/>
          </a:prstGeom>
        </p:spPr>
        <p:txBody>
          <a:bodyPr/>
          <a:lstStyle>
            <a:lvl1pPr algn="l">
              <a:defRPr sz="4500">
                <a:solidFill>
                  <a:srgbClr val="66006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10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792" y="2860576"/>
            <a:ext cx="8928992" cy="460851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60066"/>
                </a:solidFill>
              </a:defRPr>
            </a:lvl1pPr>
            <a:lvl2pPr algn="l">
              <a:defRPr>
                <a:solidFill>
                  <a:srgbClr val="660066"/>
                </a:solidFill>
              </a:defRPr>
            </a:lvl2pPr>
            <a:lvl3pPr algn="l">
              <a:defRPr>
                <a:solidFill>
                  <a:srgbClr val="660066"/>
                </a:solidFill>
              </a:defRPr>
            </a:lvl3pPr>
            <a:lvl4pPr algn="l">
              <a:defRPr>
                <a:solidFill>
                  <a:srgbClr val="660066"/>
                </a:solidFill>
              </a:defRPr>
            </a:lvl4pPr>
            <a:lvl5pPr algn="l">
              <a:defRPr>
                <a:solidFill>
                  <a:srgbClr val="6600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74725" y="628329"/>
            <a:ext cx="8984059" cy="1800199"/>
          </a:xfrm>
          <a:prstGeom prst="rect">
            <a:avLst/>
          </a:prstGeom>
        </p:spPr>
        <p:txBody>
          <a:bodyPr/>
          <a:lstStyle>
            <a:lvl1pPr algn="l">
              <a:defRPr sz="4500">
                <a:solidFill>
                  <a:srgbClr val="66006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10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791" y="2860577"/>
            <a:ext cx="8928993" cy="460851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60066"/>
                </a:solidFill>
              </a:defRPr>
            </a:lvl1pPr>
            <a:lvl2pPr algn="l">
              <a:defRPr>
                <a:solidFill>
                  <a:srgbClr val="660066"/>
                </a:solidFill>
              </a:defRPr>
            </a:lvl2pPr>
            <a:lvl3pPr algn="l">
              <a:defRPr>
                <a:solidFill>
                  <a:srgbClr val="660066"/>
                </a:solidFill>
              </a:defRPr>
            </a:lvl3pPr>
            <a:lvl4pPr algn="l">
              <a:defRPr>
                <a:solidFill>
                  <a:srgbClr val="660066"/>
                </a:solidFill>
              </a:defRPr>
            </a:lvl4pPr>
            <a:lvl5pPr algn="l">
              <a:defRPr>
                <a:solidFill>
                  <a:srgbClr val="6600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74726" y="628331"/>
            <a:ext cx="8984058" cy="1800199"/>
          </a:xfrm>
          <a:prstGeom prst="rect">
            <a:avLst/>
          </a:prstGeom>
        </p:spPr>
        <p:txBody>
          <a:bodyPr/>
          <a:lstStyle>
            <a:lvl1pPr algn="l">
              <a:defRPr sz="4600">
                <a:solidFill>
                  <a:srgbClr val="66006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109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791" y="2860577"/>
            <a:ext cx="8928993" cy="460851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60066"/>
                </a:solidFill>
              </a:defRPr>
            </a:lvl1pPr>
            <a:lvl2pPr algn="l">
              <a:defRPr>
                <a:solidFill>
                  <a:srgbClr val="660066"/>
                </a:solidFill>
              </a:defRPr>
            </a:lvl2pPr>
            <a:lvl3pPr algn="l">
              <a:defRPr>
                <a:solidFill>
                  <a:srgbClr val="660066"/>
                </a:solidFill>
              </a:defRPr>
            </a:lvl3pPr>
            <a:lvl4pPr algn="l">
              <a:defRPr>
                <a:solidFill>
                  <a:srgbClr val="660066"/>
                </a:solidFill>
              </a:defRPr>
            </a:lvl4pPr>
            <a:lvl5pPr algn="l">
              <a:defRPr>
                <a:solidFill>
                  <a:srgbClr val="6600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74726" y="628331"/>
            <a:ext cx="8984058" cy="1800199"/>
          </a:xfrm>
          <a:prstGeom prst="rect">
            <a:avLst/>
          </a:prstGeom>
        </p:spPr>
        <p:txBody>
          <a:bodyPr/>
          <a:lstStyle>
            <a:lvl1pPr algn="l">
              <a:defRPr sz="4600">
                <a:solidFill>
                  <a:srgbClr val="66006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10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628329"/>
            <a:ext cx="8984059" cy="1800199"/>
          </a:xfrm>
          <a:prstGeom prst="rect">
            <a:avLst/>
          </a:prstGeom>
        </p:spPr>
        <p:txBody>
          <a:bodyPr/>
          <a:lstStyle>
            <a:lvl1pPr algn="l">
              <a:defRPr sz="4500">
                <a:solidFill>
                  <a:srgbClr val="66006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9793" y="2932585"/>
            <a:ext cx="8928992" cy="48965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66006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46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792" y="2860576"/>
            <a:ext cx="8928992" cy="460851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60066"/>
                </a:solidFill>
              </a:defRPr>
            </a:lvl1pPr>
            <a:lvl2pPr algn="l">
              <a:defRPr>
                <a:solidFill>
                  <a:srgbClr val="660066"/>
                </a:solidFill>
              </a:defRPr>
            </a:lvl2pPr>
            <a:lvl3pPr algn="l">
              <a:defRPr>
                <a:solidFill>
                  <a:srgbClr val="660066"/>
                </a:solidFill>
              </a:defRPr>
            </a:lvl3pPr>
            <a:lvl4pPr algn="l">
              <a:defRPr>
                <a:solidFill>
                  <a:srgbClr val="660066"/>
                </a:solidFill>
              </a:defRPr>
            </a:lvl4pPr>
            <a:lvl5pPr algn="l">
              <a:defRPr>
                <a:solidFill>
                  <a:srgbClr val="6600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74725" y="628329"/>
            <a:ext cx="8984059" cy="1800199"/>
          </a:xfrm>
          <a:prstGeom prst="rect">
            <a:avLst/>
          </a:prstGeom>
        </p:spPr>
        <p:txBody>
          <a:bodyPr/>
          <a:lstStyle>
            <a:lvl1pPr algn="l">
              <a:defRPr sz="4500">
                <a:solidFill>
                  <a:srgbClr val="66006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851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8" Type="http://schemas.openxmlformats.org/officeDocument/2006/relationships/image" Target="../media/image3.emf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3943" r:id="rId7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Arial Black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9pPr>
    </p:titleStyle>
    <p:bodyStyle>
      <a:lvl1pPr marL="342900" indent="-3429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Arial Black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9pPr>
    </p:titleStyle>
    <p:bodyStyle>
      <a:lvl1pPr marL="342900" indent="-3429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D7C29FC-3163-44A4-A7FE-AFFC52B9D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70B0BF7-AD42-424C-B9F9-F26A8399F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628330"/>
            <a:ext cx="8984059" cy="6382070"/>
          </a:xfrm>
        </p:spPr>
        <p:txBody>
          <a:bodyPr/>
          <a:lstStyle/>
          <a:p>
            <a:pPr algn="ctr"/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>Working collaboratively to improve outcomes in community EOL care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3200" dirty="0">
                <a:latin typeface="+mn-lt"/>
              </a:rPr>
              <a:t>Eileen White, Director of Care</a:t>
            </a: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>Katie Lewis,  Specialist Outreach Nurse</a:t>
            </a:r>
          </a:p>
        </p:txBody>
      </p:sp>
    </p:spTree>
    <p:extLst>
      <p:ext uri="{BB962C8B-B14F-4D97-AF65-F5344CB8AC3E}">
        <p14:creationId xmlns:p14="http://schemas.microsoft.com/office/powerpoint/2010/main" val="3787199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40B7D5F-A2B9-4C6F-8A93-687598E00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859" y="1554289"/>
            <a:ext cx="8928992" cy="659693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Joint visit with CCN/CNS where possible</a:t>
            </a:r>
          </a:p>
          <a:p>
            <a:pPr marL="0" indent="0"/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Hospice at home team on call out of hours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Aquatic physiotherapy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Home screening of a film not yet on release to the public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Equipment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Counselling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Peaceful death at home 4 weeks later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Transferred to hospice bereavement suite at family’s request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C84BEE7-6C24-4153-87A1-1F4A2A6AD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628329"/>
            <a:ext cx="8984059" cy="45719"/>
          </a:xfrm>
        </p:spPr>
        <p:txBody>
          <a:bodyPr/>
          <a:lstStyle/>
          <a:p>
            <a:r>
              <a:rPr lang="en-GB" dirty="0"/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1650079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4AD8147-5887-436C-97B6-6EF3435D1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258" y="2156908"/>
            <a:ext cx="8928992" cy="46085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CCNT were lead community professionals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Haven House staff reported back to CCNT each morning re: night calls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CCNT called family daily and/or visited feeding back information to the hospice staff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‘Out of  hours’- weekend calls from Haven House to the family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Parents had clear information of who to contact and when</a:t>
            </a:r>
          </a:p>
          <a:p>
            <a:pPr marL="0" indent="0"/>
            <a:endParaRPr lang="en-GB" dirty="0"/>
          </a:p>
          <a:p>
            <a:pPr marL="0" indent="0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A2A7ADE-AAAC-49D5-83F2-4297768730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did this work?</a:t>
            </a:r>
          </a:p>
        </p:txBody>
      </p:sp>
    </p:spTree>
    <p:extLst>
      <p:ext uri="{BB962C8B-B14F-4D97-AF65-F5344CB8AC3E}">
        <p14:creationId xmlns:p14="http://schemas.microsoft.com/office/powerpoint/2010/main" val="520398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97C330A-8FC8-41A4-B071-F8C9E0C4A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792" y="1689464"/>
            <a:ext cx="9541226" cy="61279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Early acknowledgement and acceptance of team roles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Early recognition that CCN could not provide 24/7 cover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Good communication between teams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Willingness for team to support each other without question e.g. supplies, equipment etc.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Peer support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Family clear about who to contact</a:t>
            </a:r>
          </a:p>
          <a:p>
            <a:pPr marL="0" indent="0"/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Seamless on going support from hospice post bereavement as family already known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CCADA997-F891-47E1-A525-7A7FCD73F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628330"/>
            <a:ext cx="8984059" cy="1061134"/>
          </a:xfrm>
        </p:spPr>
        <p:txBody>
          <a:bodyPr/>
          <a:lstStyle/>
          <a:p>
            <a:r>
              <a:rPr lang="en-GB" dirty="0"/>
              <a:t>What went well?</a:t>
            </a:r>
          </a:p>
        </p:txBody>
      </p:sp>
    </p:spTree>
    <p:extLst>
      <p:ext uri="{BB962C8B-B14F-4D97-AF65-F5344CB8AC3E}">
        <p14:creationId xmlns:p14="http://schemas.microsoft.com/office/powerpoint/2010/main" val="4048951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BDCA16D-5812-4B66-B2E2-3BE121017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792" y="1788459"/>
            <a:ext cx="8928992" cy="568062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5year old child with metastatic disease as a result of </a:t>
            </a:r>
            <a:r>
              <a:rPr lang="en-GB" dirty="0" err="1"/>
              <a:t>Wilm’s</a:t>
            </a:r>
            <a:r>
              <a:rPr lang="en-GB" dirty="0"/>
              <a:t> tumour – lungs affected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CCNT and local CNS knew family well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BH had been referred to the hospice previously as part of cancer support – family felt not needed at the time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Parents very anxious about EOL care- cited hospice as preferred place of death at the ‘very end’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Complex symptom management required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CCNT not able to offer any support out of their working hours and policies did not allow them to support IV infusions.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CA742195-F959-4F19-9D0C-7812C2513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628330"/>
            <a:ext cx="8984059" cy="1435602"/>
          </a:xfrm>
        </p:spPr>
        <p:txBody>
          <a:bodyPr/>
          <a:lstStyle/>
          <a:p>
            <a:r>
              <a:rPr lang="en-GB" dirty="0"/>
              <a:t>Case Study - BH</a:t>
            </a:r>
          </a:p>
        </p:txBody>
      </p:sp>
    </p:spTree>
    <p:extLst>
      <p:ext uri="{BB962C8B-B14F-4D97-AF65-F5344CB8AC3E}">
        <p14:creationId xmlns:p14="http://schemas.microsoft.com/office/powerpoint/2010/main" val="3538731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44F15FE1-5D79-4033-B9FE-4E153A3BD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792" y="1358153"/>
            <a:ext cx="8928992" cy="645343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Parental and sibling pre bereavement emotional support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Weekly play sessions inhouse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Hospice at Home available 24/7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Hospice at Home team lead nurses for the ‘technical’ symptom management with support from GOSH palliative team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CNS at local POSCU very supportive – joint home visits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Daily liaison with GOSH and CCNT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Parents clear on who to contact and when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Continual assessment of where parents wanted to be and on- going support required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Virtual Bed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9129CFC-7C2B-4CC5-A058-6DE155CD1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628329"/>
            <a:ext cx="8984059" cy="1383351"/>
          </a:xfrm>
        </p:spPr>
        <p:txBody>
          <a:bodyPr/>
          <a:lstStyle/>
          <a:p>
            <a:r>
              <a:rPr lang="en-GB" dirty="0"/>
              <a:t>How did this work?</a:t>
            </a:r>
          </a:p>
        </p:txBody>
      </p:sp>
    </p:spTree>
    <p:extLst>
      <p:ext uri="{BB962C8B-B14F-4D97-AF65-F5344CB8AC3E}">
        <p14:creationId xmlns:p14="http://schemas.microsoft.com/office/powerpoint/2010/main" val="612013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B80687-73F4-4897-8C00-7EB7F3872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314" y="1237129"/>
            <a:ext cx="9131471" cy="802789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Early acknowledgement and acceptance of team roles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Support from local CNS and POSCU team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Early recognition of role CCNT and how they could continue to support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Excellent support from family’s GP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Good communication between teams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Willingness for teams to support each other without question e.g. supplies equipment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Peer support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Family clear about who to contact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Seamless on going support from hospice post bereavement as family already known</a:t>
            </a:r>
          </a:p>
          <a:p>
            <a:endParaRPr lang="en-GB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xmlns="" id="{B5E803DF-615C-460E-BD48-89B966988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628651"/>
            <a:ext cx="8983663" cy="991143"/>
          </a:xfrm>
        </p:spPr>
        <p:txBody>
          <a:bodyPr/>
          <a:lstStyle/>
          <a:p>
            <a:r>
              <a:rPr lang="en-GB" dirty="0"/>
              <a:t>What went well?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650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3FF0290-B3F3-402C-A3DD-3F7FE0525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725" y="1505397"/>
            <a:ext cx="8928992" cy="5939244"/>
          </a:xfrm>
        </p:spPr>
        <p:txBody>
          <a:bodyPr/>
          <a:lstStyle/>
          <a:p>
            <a:endParaRPr lang="en-GB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Lack of understanding of the roles and abilities of  hospice staff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Potential for statutory services to disengage if hospice/other services involved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Governance issues in relation to shared working: policies documentation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Defensive attitudes and reluctance to change ? due to feelings of own service being threatened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Identification of key/lead service for the child/young person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Split loyalties for some teams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/>
            <a:r>
              <a:rPr lang="en-GB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DAAC760-371E-4ABD-942B-3FE128AED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628329"/>
            <a:ext cx="9715687" cy="1278849"/>
          </a:xfrm>
        </p:spPr>
        <p:txBody>
          <a:bodyPr/>
          <a:lstStyle/>
          <a:p>
            <a:r>
              <a:rPr lang="en-GB" dirty="0"/>
              <a:t>Challenges/barriers </a:t>
            </a:r>
          </a:p>
        </p:txBody>
      </p:sp>
    </p:spTree>
    <p:extLst>
      <p:ext uri="{BB962C8B-B14F-4D97-AF65-F5344CB8AC3E}">
        <p14:creationId xmlns:p14="http://schemas.microsoft.com/office/powerpoint/2010/main" val="3241238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15FC3B6-A008-4E65-A5EF-CC989DB7B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792" y="2000865"/>
            <a:ext cx="8928992" cy="485567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Always keep child/young person and family are at the centre, not the service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Develop a joint commitment for the end goals e.g. pathways support this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Ensure no service is felt to be ‘threatened’- communication and working together to overcome this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Encourage positive working together, not letting barriers such as Governance be an excuse for joint working- provide support for each other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Share case studies where EOL joint working has been successful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Shared learning from previous cases including MDT debrief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Clinical supervision for staff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LCPCN – pilot project North East London on ACPs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/>
            <a:endParaRPr lang="en-GB" dirty="0"/>
          </a:p>
          <a:p>
            <a:pPr marL="0" indent="0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CBF45E5E-0D44-4545-9332-2866209EC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628330"/>
            <a:ext cx="8984059" cy="1296724"/>
          </a:xfrm>
        </p:spPr>
        <p:txBody>
          <a:bodyPr/>
          <a:lstStyle/>
          <a:p>
            <a:r>
              <a:rPr lang="en-GB" dirty="0"/>
              <a:t>How to overcome barriers</a:t>
            </a:r>
          </a:p>
        </p:txBody>
      </p:sp>
    </p:spTree>
    <p:extLst>
      <p:ext uri="{BB962C8B-B14F-4D97-AF65-F5344CB8AC3E}">
        <p14:creationId xmlns:p14="http://schemas.microsoft.com/office/powerpoint/2010/main" val="4004731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997705D-320F-4223-9CEB-A3E4B877C2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Impact – Hospice at Home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65299D47-40FE-42AD-A22D-9889DE95AC9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74727" y="2428529"/>
          <a:ext cx="5220440" cy="4701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1F249809-D91F-42A8-AF07-02AFE2DD7B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467152"/>
              </p:ext>
            </p:extLst>
          </p:nvPr>
        </p:nvGraphicFramePr>
        <p:xfrm>
          <a:off x="2292627" y="2093843"/>
          <a:ext cx="7195929" cy="6149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1415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D22762C-3C75-424C-9A23-07E19B62E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274766"/>
            <a:ext cx="10663093" cy="1088521"/>
          </a:xfrm>
        </p:spPr>
        <p:txBody>
          <a:bodyPr/>
          <a:lstStyle/>
          <a:p>
            <a:r>
              <a:rPr lang="en-GB" dirty="0"/>
              <a:t>Number of CYP with Cancer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E87F30E7-5E24-468C-9D51-856C067719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3163"/>
              </p:ext>
            </p:extLst>
          </p:nvPr>
        </p:nvGraphicFramePr>
        <p:xfrm>
          <a:off x="974725" y="1845425"/>
          <a:ext cx="9693131" cy="673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5269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776057D-4C8D-457C-B22D-9AD0BDFB4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995" y="946715"/>
            <a:ext cx="9771277" cy="4608512"/>
          </a:xfrm>
        </p:spPr>
        <p:txBody>
          <a:bodyPr/>
          <a:lstStyle/>
          <a:p>
            <a:r>
              <a:rPr lang="en-GB" altLang="en-US" sz="2800" dirty="0">
                <a:sym typeface="Arial Bold" panose="020B0704020202020204" pitchFamily="34" charset="0"/>
              </a:rPr>
              <a:t>   ‘Every Child should have access to children's palliative care in the setting of their family's choice and whenever they need it- 24 hours a day, 7 days a week’</a:t>
            </a:r>
            <a:r>
              <a:rPr lang="en-GB" altLang="en-US" dirty="0">
                <a:sym typeface="Arial Bold" panose="020B0704020202020204" pitchFamily="34" charset="0"/>
              </a:rPr>
              <a:t/>
            </a:r>
            <a:br>
              <a:rPr lang="en-GB" altLang="en-US" dirty="0">
                <a:sym typeface="Arial Bold" panose="020B0704020202020204" pitchFamily="34" charset="0"/>
              </a:rPr>
            </a:br>
            <a:r>
              <a:rPr lang="en-GB" altLang="en-US" b="1" i="1" dirty="0">
                <a:sym typeface="Arial Bold" panose="020B0704020202020204" pitchFamily="34" charset="0"/>
              </a:rPr>
              <a:t>Together for Short Lives</a:t>
            </a:r>
          </a:p>
          <a:p>
            <a:endParaRPr lang="en-GB" altLang="en-US" sz="1600" b="1" dirty="0"/>
          </a:p>
          <a:p>
            <a:r>
              <a:rPr lang="en-GB" altLang="en-US" dirty="0"/>
              <a:t>    </a:t>
            </a:r>
            <a:r>
              <a:rPr lang="en-GB" altLang="en-US" sz="2800" dirty="0"/>
              <a:t>Haven House Children's Hospice supports families and cares for children and young people aged from birth to 19 years old with life-limiting and life-threatening conditions across North and East London, West Essex and East Hertfordshire</a:t>
            </a:r>
          </a:p>
          <a:p>
            <a:endParaRPr lang="en-GB" altLang="en-US" sz="1600" b="1" dirty="0">
              <a:solidFill>
                <a:schemeClr val="bg2"/>
              </a:solidFill>
              <a:latin typeface="Gill Sans" pitchFamily="-84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CBB72A-904F-46A8-BE8D-52A8065F4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842" y="5272594"/>
            <a:ext cx="4071581" cy="271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06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7FEE421-E5B7-4C43-A3FC-49A8C2A08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232757"/>
            <a:ext cx="10779471" cy="1080654"/>
          </a:xfrm>
        </p:spPr>
        <p:txBody>
          <a:bodyPr/>
          <a:lstStyle/>
          <a:p>
            <a:r>
              <a:rPr lang="en-GB" dirty="0"/>
              <a:t>Number of CYP with Cancer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6C1CB66-03C8-4E1E-9987-DFD7821673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786325"/>
              </p:ext>
            </p:extLst>
          </p:nvPr>
        </p:nvGraphicFramePr>
        <p:xfrm>
          <a:off x="974725" y="1612669"/>
          <a:ext cx="9942512" cy="6999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6436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6D8F2CC-00EE-4A46-B376-90CD7D1D8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792" y="2181704"/>
            <a:ext cx="8928992" cy="46085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Sharing best practice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Supporting integration of paediatric skills across services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Bespoke quality improvement projects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CCG Transformation Board for CYP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Joined up working CCG/LA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7DB725A-E7F3-4681-AA8B-41AF83F425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030145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D327D82-981D-426B-B3E6-57FA87011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792" y="2860576"/>
            <a:ext cx="9627124" cy="55020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To be able to offer </a:t>
            </a:r>
            <a:r>
              <a:rPr lang="en-GB" sz="2800" b="1" dirty="0"/>
              <a:t>real</a:t>
            </a:r>
            <a:r>
              <a:rPr lang="en-GB" sz="2800" dirty="0"/>
              <a:t> choice at end of life (NICE 2016)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NHS Long Term Plan </a:t>
            </a:r>
          </a:p>
          <a:p>
            <a:pPr marL="0" indent="0"/>
            <a:endParaRPr lang="en-GB" dirty="0"/>
          </a:p>
          <a:p>
            <a:pPr marL="0" indent="0"/>
            <a:r>
              <a:rPr lang="en-GB" b="1" dirty="0"/>
              <a:t>‘</a:t>
            </a:r>
            <a:r>
              <a:rPr lang="en-GB" sz="2000" b="1" i="1" dirty="0"/>
              <a:t>NHS England will introduce proactive and personalised care planning for everyone identified as being in their last year of life.  A consequence of better quality care will be a reduction in avoidable emergency admissions and more people being able to die in a place they have chosen’ (1.42, page 25)</a:t>
            </a:r>
          </a:p>
          <a:p>
            <a:pPr marL="0" indent="0"/>
            <a:endParaRPr lang="en-GB" sz="20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Local statutory services stretched and very little capacity to support 24/7 end of life in the home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C55A558-D854-4CB0-90E3-4BFD3E29B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762" y="764771"/>
            <a:ext cx="11522075" cy="1330036"/>
          </a:xfrm>
        </p:spPr>
        <p:txBody>
          <a:bodyPr/>
          <a:lstStyle/>
          <a:p>
            <a:r>
              <a:rPr lang="en-GB" dirty="0"/>
              <a:t>Why Collaborate?</a:t>
            </a:r>
          </a:p>
        </p:txBody>
      </p:sp>
    </p:spTree>
    <p:extLst>
      <p:ext uri="{BB962C8B-B14F-4D97-AF65-F5344CB8AC3E}">
        <p14:creationId xmlns:p14="http://schemas.microsoft.com/office/powerpoint/2010/main" val="3864955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F805E90-FFAE-4B25-9B71-1BEF69059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792" y="2462777"/>
            <a:ext cx="8928992" cy="46085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Pilot for 6 months in one borough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Acceptance of other referrals for EOL care from neighbouring boroughs in this time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Joint working with local specialist children's nursing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Particular targeting of CYP who have cancer by engaging with local POSCU’s and developing specific services e.g. teenage cancer group, outreach play etc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Working with local commissioners and developing pathways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Expansion of the service in line with need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D808FD7-2C8A-4561-AB1F-912CB8ED4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2543" y="662578"/>
            <a:ext cx="8984059" cy="1800199"/>
          </a:xfrm>
        </p:spPr>
        <p:txBody>
          <a:bodyPr/>
          <a:lstStyle/>
          <a:p>
            <a:r>
              <a:rPr lang="en-GB" dirty="0"/>
              <a:t>Developing our EOL Hospice at Home Service</a:t>
            </a:r>
          </a:p>
        </p:txBody>
      </p:sp>
    </p:spTree>
    <p:extLst>
      <p:ext uri="{BB962C8B-B14F-4D97-AF65-F5344CB8AC3E}">
        <p14:creationId xmlns:p14="http://schemas.microsoft.com/office/powerpoint/2010/main" val="1487077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94AC4196-7AB7-4175-B51F-231BF7F184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091908"/>
              </p:ext>
            </p:extLst>
          </p:nvPr>
        </p:nvGraphicFramePr>
        <p:xfrm>
          <a:off x="2285999" y="43937"/>
          <a:ext cx="6830292" cy="8767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4" imgW="5667116" imgH="8019988" progId="AcroExch.Document.DC">
                  <p:embed/>
                </p:oleObj>
              </mc:Choice>
              <mc:Fallback>
                <p:oleObj name="Acrobat Document" r:id="rId4" imgW="5667116" imgH="8019988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94AC4196-7AB7-4175-B51F-231BF7F184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5999" y="43937"/>
                        <a:ext cx="6830292" cy="8767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5205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FD35AFB-6489-4F21-AD13-B7A2E0CEB69F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814696"/>
              </p:ext>
            </p:extLst>
          </p:nvPr>
        </p:nvGraphicFramePr>
        <p:xfrm>
          <a:off x="2614018" y="-55417"/>
          <a:ext cx="6392822" cy="8853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Acrobat Document" r:id="rId4" imgW="5667116" imgH="8019988" progId="AcroExch.Document.DC">
                  <p:embed/>
                </p:oleObj>
              </mc:Choice>
              <mc:Fallback>
                <p:oleObj name="Acrobat Document" r:id="rId4" imgW="5667116" imgH="8019988" progId="AcroExch.Document.DC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xmlns="" id="{BFD35AFB-6489-4F21-AD13-B7A2E0CEB6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4018" y="-55417"/>
                        <a:ext cx="6392822" cy="8853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6130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71B540E-A4EC-4B93-9C95-257D7B03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725" y="1999124"/>
            <a:ext cx="10898620" cy="575535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16 year old young man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Relapsed Brain Tumour diagnosed at 8 years old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Access to palliative physiotherapy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Teenage Cancer 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Hospice at Home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Joint MDT work at home to maximise comfort and wellbeing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1F03434-2396-48CF-90E4-EE9562DE8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850002"/>
            <a:ext cx="8984059" cy="1800199"/>
          </a:xfrm>
        </p:spPr>
        <p:txBody>
          <a:bodyPr/>
          <a:lstStyle/>
          <a:p>
            <a:r>
              <a:rPr lang="en-GB" dirty="0"/>
              <a:t>Case Study - Amit</a:t>
            </a:r>
          </a:p>
        </p:txBody>
      </p:sp>
    </p:spTree>
    <p:extLst>
      <p:ext uri="{BB962C8B-B14F-4D97-AF65-F5344CB8AC3E}">
        <p14:creationId xmlns:p14="http://schemas.microsoft.com/office/powerpoint/2010/main" val="2589763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37DB858-A625-46C3-9205-8DCBFF9E4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724" y="1911927"/>
            <a:ext cx="10569575" cy="551144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Local hospital admission – poor prognosis and rapid disease progression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EOL wish to die at home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Rapid discharge from local hospital on a Friday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Hospice at home visits over weekend (offer of </a:t>
            </a:r>
            <a:r>
              <a:rPr lang="en-GB" sz="2800" i="1" dirty="0"/>
              <a:t>all night</a:t>
            </a:r>
            <a:r>
              <a:rPr lang="en-GB" sz="2800" dirty="0"/>
              <a:t> nurse)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Joint working with CCNs &amp; GOSH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Symptom management – home physiotherapy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Peaceful death at home on 5 days later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Ongoing bereavement support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2DA00F2-D461-4CE8-BBEC-40C8BEAB1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107" y="929464"/>
            <a:ext cx="8984059" cy="1400768"/>
          </a:xfrm>
        </p:spPr>
        <p:txBody>
          <a:bodyPr/>
          <a:lstStyle/>
          <a:p>
            <a:r>
              <a:rPr lang="en-GB" dirty="0"/>
              <a:t>EOL Care for Amit</a:t>
            </a:r>
          </a:p>
        </p:txBody>
      </p:sp>
    </p:spTree>
    <p:extLst>
      <p:ext uri="{BB962C8B-B14F-4D97-AF65-F5344CB8AC3E}">
        <p14:creationId xmlns:p14="http://schemas.microsoft.com/office/powerpoint/2010/main" val="4279580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ABD2735-E6AC-43C8-84E9-22719F6AB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792" y="1130531"/>
            <a:ext cx="8928992" cy="619337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16 year old young man with metabolic condition - end stage heart disease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HH preference to go home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Expected to die within 3 days of discharge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DNR and symptom care plan in place</a:t>
            </a:r>
          </a:p>
          <a:p>
            <a:pPr marL="0" indent="0"/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Not know to CCNT before or hospice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CCNT not able to support 24/7 but could offer 9-5 Mon to Saturday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24/7 cover required as on- call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Availability of a hospice nurse to work in the home if needed to support family caring for HH</a:t>
            </a:r>
          </a:p>
          <a:p>
            <a:pPr marL="0" indent="0"/>
            <a:r>
              <a:rPr lang="en-GB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65A913C-3AFA-4DC7-B7C4-69FF8D1DC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792" y="0"/>
            <a:ext cx="8984059" cy="1130531"/>
          </a:xfrm>
        </p:spPr>
        <p:txBody>
          <a:bodyPr/>
          <a:lstStyle/>
          <a:p>
            <a:r>
              <a:rPr lang="en-GB" dirty="0"/>
              <a:t>Case Study - HH </a:t>
            </a:r>
          </a:p>
        </p:txBody>
      </p:sp>
    </p:spTree>
    <p:extLst>
      <p:ext uri="{BB962C8B-B14F-4D97-AF65-F5344CB8AC3E}">
        <p14:creationId xmlns:p14="http://schemas.microsoft.com/office/powerpoint/2010/main" val="2731792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Arial Black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5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Arial Black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2015.thmx</Template>
  <TotalTime>873</TotalTime>
  <Words>1147</Words>
  <Application>Microsoft Macintosh PowerPoint</Application>
  <PresentationFormat>Custom</PresentationFormat>
  <Paragraphs>266</Paragraphs>
  <Slides>21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 Black</vt:lpstr>
      <vt:lpstr>Arial Bold</vt:lpstr>
      <vt:lpstr>Calibri</vt:lpstr>
      <vt:lpstr>Gill Sans</vt:lpstr>
      <vt:lpstr>ヒラギノ角ゴ ProN W3</vt:lpstr>
      <vt:lpstr>ヒラギノ角ゴ ProN W6</vt:lpstr>
      <vt:lpstr>Arial</vt:lpstr>
      <vt:lpstr>2015</vt:lpstr>
      <vt:lpstr>1_2015</vt:lpstr>
      <vt:lpstr>Acrobat Document</vt:lpstr>
      <vt:lpstr>  Working collaboratively to improve outcomes in community EOL care   Eileen White, Director of Care Katie Lewis,  Specialist Outreach Nurse</vt:lpstr>
      <vt:lpstr>PowerPoint Presentation</vt:lpstr>
      <vt:lpstr>Why Collaborate?</vt:lpstr>
      <vt:lpstr>Developing our EOL Hospice at Home Service</vt:lpstr>
      <vt:lpstr>PowerPoint Presentation</vt:lpstr>
      <vt:lpstr>PowerPoint Presentation</vt:lpstr>
      <vt:lpstr>Case Study - Amit</vt:lpstr>
      <vt:lpstr>EOL Care for Amit</vt:lpstr>
      <vt:lpstr>Case Study - HH </vt:lpstr>
      <vt:lpstr>Collaboration</vt:lpstr>
      <vt:lpstr>How did this work?</vt:lpstr>
      <vt:lpstr>What went well?</vt:lpstr>
      <vt:lpstr>Case Study - BH</vt:lpstr>
      <vt:lpstr>How did this work?</vt:lpstr>
      <vt:lpstr>What went well? </vt:lpstr>
      <vt:lpstr>Challenges/barriers </vt:lpstr>
      <vt:lpstr>How to overcome barriers</vt:lpstr>
      <vt:lpstr>Impact – Hospice at Home</vt:lpstr>
      <vt:lpstr>Number of CYP with Cancer</vt:lpstr>
      <vt:lpstr>Number of CYP with Cancer</vt:lpstr>
      <vt:lpstr>Conclusion</vt:lpstr>
    </vt:vector>
  </TitlesOfParts>
  <Company>Design Chambers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Chambers</dc:creator>
  <cp:lastModifiedBy>Abi Warren</cp:lastModifiedBy>
  <cp:revision>24</cp:revision>
  <cp:lastPrinted>2019-02-04T16:20:48Z</cp:lastPrinted>
  <dcterms:created xsi:type="dcterms:W3CDTF">2015-11-26T17:19:27Z</dcterms:created>
  <dcterms:modified xsi:type="dcterms:W3CDTF">2019-02-06T13:33:06Z</dcterms:modified>
</cp:coreProperties>
</file>