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17"/>
  </p:notesMasterIdLst>
  <p:handoutMasterIdLst>
    <p:handoutMasterId r:id="rId18"/>
  </p:handoutMasterIdLst>
  <p:sldIdLst>
    <p:sldId id="305" r:id="rId6"/>
    <p:sldId id="496" r:id="rId7"/>
    <p:sldId id="449" r:id="rId8"/>
    <p:sldId id="450" r:id="rId9"/>
    <p:sldId id="468" r:id="rId10"/>
    <p:sldId id="475" r:id="rId11"/>
    <p:sldId id="488" r:id="rId12"/>
    <p:sldId id="483" r:id="rId13"/>
    <p:sldId id="504" r:id="rId14"/>
    <p:sldId id="485" r:id="rId15"/>
    <p:sldId id="505" r:id="rId16"/>
  </p:sldIdLst>
  <p:sldSz cx="9144000" cy="6858000" type="screen4x3"/>
  <p:notesSz cx="6808788" cy="9940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ntation" id="{6C807DBC-8C92-7C42-84D5-1C59FCFB9E44}">
          <p14:sldIdLst>
            <p14:sldId id="305"/>
            <p14:sldId id="496"/>
            <p14:sldId id="449"/>
            <p14:sldId id="450"/>
            <p14:sldId id="468"/>
            <p14:sldId id="475"/>
            <p14:sldId id="488"/>
            <p14:sldId id="483"/>
            <p14:sldId id="504"/>
            <p14:sldId id="485"/>
            <p14:sldId id="505"/>
          </p14:sldIdLst>
        </p14:section>
      </p14:sectionLst>
    </p:ext>
    <p:ext uri="{EFAFB233-063F-42B5-8137-9DF3F51BA10A}">
      <p15:sldGuideLst xmlns:p15="http://schemas.microsoft.com/office/powerpoint/2012/main">
        <p15:guide id="1" orient="horz" pos="1204">
          <p15:clr>
            <a:srgbClr val="A4A3A4"/>
          </p15:clr>
        </p15:guide>
        <p15:guide id="2" pos="3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B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51" autoAdjust="0"/>
    <p:restoredTop sz="94682" autoAdjust="0"/>
  </p:normalViewPr>
  <p:slideViewPr>
    <p:cSldViewPr snapToGrid="0" snapToObjects="1">
      <p:cViewPr varScale="1">
        <p:scale>
          <a:sx n="64" d="100"/>
          <a:sy n="64" d="100"/>
        </p:scale>
        <p:origin x="1284" y="66"/>
      </p:cViewPr>
      <p:guideLst>
        <p:guide orient="horz" pos="1204"/>
        <p:guide pos="33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247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217" cy="496326"/>
          </a:xfrm>
          <a:prstGeom prst="rect">
            <a:avLst/>
          </a:prstGeom>
        </p:spPr>
        <p:txBody>
          <a:bodyPr vert="horz" lIns="91961" tIns="45981" rIns="91961" bIns="45981" rtlCol="0"/>
          <a:lstStyle>
            <a:lvl1pPr algn="l">
              <a:defRPr sz="1200"/>
            </a:lvl1pPr>
          </a:lstStyle>
          <a:p>
            <a:endParaRPr lang="en-US" dirty="0"/>
          </a:p>
        </p:txBody>
      </p:sp>
      <p:sp>
        <p:nvSpPr>
          <p:cNvPr id="3" name="Date Placeholder 2"/>
          <p:cNvSpPr>
            <a:spLocks noGrp="1"/>
          </p:cNvSpPr>
          <p:nvPr>
            <p:ph type="dt" sz="quarter" idx="1"/>
          </p:nvPr>
        </p:nvSpPr>
        <p:spPr>
          <a:xfrm>
            <a:off x="3855981" y="0"/>
            <a:ext cx="2951217" cy="496326"/>
          </a:xfrm>
          <a:prstGeom prst="rect">
            <a:avLst/>
          </a:prstGeom>
        </p:spPr>
        <p:txBody>
          <a:bodyPr vert="horz" lIns="91961" tIns="45981" rIns="91961" bIns="45981" rtlCol="0"/>
          <a:lstStyle>
            <a:lvl1pPr algn="r">
              <a:defRPr sz="1200"/>
            </a:lvl1pPr>
          </a:lstStyle>
          <a:p>
            <a:fld id="{A291D71F-2657-BF40-9BA8-1341E8D62F20}" type="datetime1">
              <a:rPr lang="en-GB" smtClean="0"/>
              <a:t>17/07/2019</a:t>
            </a:fld>
            <a:endParaRPr lang="en-US" dirty="0"/>
          </a:p>
        </p:txBody>
      </p:sp>
      <p:sp>
        <p:nvSpPr>
          <p:cNvPr id="4" name="Footer Placeholder 3"/>
          <p:cNvSpPr>
            <a:spLocks noGrp="1"/>
          </p:cNvSpPr>
          <p:nvPr>
            <p:ph type="ftr" sz="quarter" idx="2"/>
          </p:nvPr>
        </p:nvSpPr>
        <p:spPr>
          <a:xfrm>
            <a:off x="0" y="9441397"/>
            <a:ext cx="2951217" cy="497926"/>
          </a:xfrm>
          <a:prstGeom prst="rect">
            <a:avLst/>
          </a:prstGeom>
        </p:spPr>
        <p:txBody>
          <a:bodyPr vert="horz" lIns="91961" tIns="45981" rIns="91961" bIns="4598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55981" y="9441397"/>
            <a:ext cx="2951217" cy="497926"/>
          </a:xfrm>
          <a:prstGeom prst="rect">
            <a:avLst/>
          </a:prstGeom>
        </p:spPr>
        <p:txBody>
          <a:bodyPr vert="horz" lIns="91961" tIns="45981" rIns="91961" bIns="45981" rtlCol="0" anchor="b"/>
          <a:lstStyle>
            <a:lvl1pPr algn="r">
              <a:defRPr sz="1200"/>
            </a:lvl1pPr>
          </a:lstStyle>
          <a:p>
            <a:fld id="{4F5EE869-81EB-AC4C-B612-80DE4181CDD1}" type="slidenum">
              <a:rPr lang="en-US" smtClean="0"/>
              <a:t>‹#›</a:t>
            </a:fld>
            <a:endParaRPr lang="en-US" dirty="0"/>
          </a:p>
        </p:txBody>
      </p:sp>
    </p:spTree>
    <p:extLst>
      <p:ext uri="{BB962C8B-B14F-4D97-AF65-F5344CB8AC3E}">
        <p14:creationId xmlns:p14="http://schemas.microsoft.com/office/powerpoint/2010/main" val="324244589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217" cy="496326"/>
          </a:xfrm>
          <a:prstGeom prst="rect">
            <a:avLst/>
          </a:prstGeom>
        </p:spPr>
        <p:txBody>
          <a:bodyPr vert="horz" lIns="91961" tIns="45981" rIns="91961" bIns="45981" rtlCol="0"/>
          <a:lstStyle>
            <a:lvl1pPr algn="l">
              <a:defRPr sz="1200"/>
            </a:lvl1pPr>
          </a:lstStyle>
          <a:p>
            <a:endParaRPr lang="en-US" dirty="0"/>
          </a:p>
        </p:txBody>
      </p:sp>
      <p:sp>
        <p:nvSpPr>
          <p:cNvPr id="3" name="Date Placeholder 2"/>
          <p:cNvSpPr>
            <a:spLocks noGrp="1"/>
          </p:cNvSpPr>
          <p:nvPr>
            <p:ph type="dt" idx="1"/>
          </p:nvPr>
        </p:nvSpPr>
        <p:spPr>
          <a:xfrm>
            <a:off x="3855981" y="0"/>
            <a:ext cx="2951217" cy="496326"/>
          </a:xfrm>
          <a:prstGeom prst="rect">
            <a:avLst/>
          </a:prstGeom>
        </p:spPr>
        <p:txBody>
          <a:bodyPr vert="horz" lIns="91961" tIns="45981" rIns="91961" bIns="45981" rtlCol="0"/>
          <a:lstStyle>
            <a:lvl1pPr algn="r">
              <a:defRPr sz="1200"/>
            </a:lvl1pPr>
          </a:lstStyle>
          <a:p>
            <a:fld id="{937A70F4-2FAD-3E41-BF6C-C5B1EEDE06E7}" type="datetime1">
              <a:rPr lang="en-GB" smtClean="0"/>
              <a:t>17/07/2019</a:t>
            </a:fld>
            <a:endParaRPr lang="en-US" dirty="0"/>
          </a:p>
        </p:txBody>
      </p:sp>
      <p:sp>
        <p:nvSpPr>
          <p:cNvPr id="4" name="Slide Image Placeholder 3"/>
          <p:cNvSpPr>
            <a:spLocks noGrp="1" noRot="1" noChangeAspect="1"/>
          </p:cNvSpPr>
          <p:nvPr>
            <p:ph type="sldImg" idx="2"/>
          </p:nvPr>
        </p:nvSpPr>
        <p:spPr>
          <a:xfrm>
            <a:off x="920750" y="746125"/>
            <a:ext cx="4967288" cy="3727450"/>
          </a:xfrm>
          <a:prstGeom prst="rect">
            <a:avLst/>
          </a:prstGeom>
          <a:noFill/>
          <a:ln w="12700">
            <a:solidFill>
              <a:prstClr val="black"/>
            </a:solidFill>
          </a:ln>
        </p:spPr>
        <p:txBody>
          <a:bodyPr vert="horz" lIns="91961" tIns="45981" rIns="91961" bIns="45981" rtlCol="0" anchor="ctr"/>
          <a:lstStyle/>
          <a:p>
            <a:endParaRPr lang="en-US" dirty="0"/>
          </a:p>
        </p:txBody>
      </p:sp>
      <p:sp>
        <p:nvSpPr>
          <p:cNvPr id="5" name="Notes Placeholder 4"/>
          <p:cNvSpPr>
            <a:spLocks noGrp="1"/>
          </p:cNvSpPr>
          <p:nvPr>
            <p:ph type="body" sz="quarter" idx="3"/>
          </p:nvPr>
        </p:nvSpPr>
        <p:spPr>
          <a:xfrm>
            <a:off x="680562" y="4721500"/>
            <a:ext cx="5447666" cy="4473336"/>
          </a:xfrm>
          <a:prstGeom prst="rect">
            <a:avLst/>
          </a:prstGeom>
        </p:spPr>
        <p:txBody>
          <a:bodyPr vert="horz" lIns="91961" tIns="45981" rIns="91961" bIns="45981"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441397"/>
            <a:ext cx="2951217" cy="497926"/>
          </a:xfrm>
          <a:prstGeom prst="rect">
            <a:avLst/>
          </a:prstGeom>
        </p:spPr>
        <p:txBody>
          <a:bodyPr vert="horz" lIns="91961" tIns="45981" rIns="91961" bIns="45981"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5981" y="9441397"/>
            <a:ext cx="2951217" cy="497926"/>
          </a:xfrm>
          <a:prstGeom prst="rect">
            <a:avLst/>
          </a:prstGeom>
        </p:spPr>
        <p:txBody>
          <a:bodyPr vert="horz" lIns="91961" tIns="45981" rIns="91961" bIns="45981" rtlCol="0" anchor="b"/>
          <a:lstStyle>
            <a:lvl1pPr algn="r">
              <a:defRPr sz="1200"/>
            </a:lvl1pPr>
          </a:lstStyle>
          <a:p>
            <a:fld id="{4957A7B8-EAD2-9846-9761-91C91B5D58B6}" type="slidenum">
              <a:rPr lang="en-US" smtClean="0"/>
              <a:t>‹#›</a:t>
            </a:fld>
            <a:endParaRPr lang="en-US" dirty="0"/>
          </a:p>
        </p:txBody>
      </p:sp>
    </p:spTree>
    <p:extLst>
      <p:ext uri="{BB962C8B-B14F-4D97-AF65-F5344CB8AC3E}">
        <p14:creationId xmlns:p14="http://schemas.microsoft.com/office/powerpoint/2010/main" val="104624081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1">
    <p:spTree>
      <p:nvGrpSpPr>
        <p:cNvPr id="1" name=""/>
        <p:cNvGrpSpPr/>
        <p:nvPr/>
      </p:nvGrpSpPr>
      <p:grpSpPr>
        <a:xfrm>
          <a:off x="0" y="0"/>
          <a:ext cx="0" cy="0"/>
          <a:chOff x="0" y="0"/>
          <a:chExt cx="0" cy="0"/>
        </a:xfrm>
      </p:grpSpPr>
      <p:sp>
        <p:nvSpPr>
          <p:cNvPr id="2" name="Title 1"/>
          <p:cNvSpPr>
            <a:spLocks noGrp="1"/>
          </p:cNvSpPr>
          <p:nvPr>
            <p:ph type="title"/>
          </p:nvPr>
        </p:nvSpPr>
        <p:spPr>
          <a:xfrm>
            <a:off x="474826" y="1402939"/>
            <a:ext cx="8286174" cy="3622520"/>
          </a:xfrm>
        </p:spPr>
        <p:txBody>
          <a:bodyPr anchor="t">
            <a:noAutofit/>
          </a:bodyPr>
          <a:lstStyle>
            <a:lvl1pPr>
              <a:defRPr sz="8000"/>
            </a:lvl1pPr>
          </a:lstStyle>
          <a:p>
            <a:r>
              <a:rPr lang="en-GB" dirty="0"/>
              <a:t>Click to edit Master title style</a:t>
            </a:r>
            <a:endParaRPr lang="en-US" dirty="0"/>
          </a:p>
        </p:txBody>
      </p:sp>
      <p:sp>
        <p:nvSpPr>
          <p:cNvPr id="20" name="Content Placeholder 19"/>
          <p:cNvSpPr>
            <a:spLocks noGrp="1"/>
          </p:cNvSpPr>
          <p:nvPr>
            <p:ph sz="quarter" idx="10" hasCustomPrompt="1"/>
          </p:nvPr>
        </p:nvSpPr>
        <p:spPr>
          <a:xfrm>
            <a:off x="457200" y="5025459"/>
            <a:ext cx="6812020" cy="959925"/>
          </a:xfrm>
        </p:spPr>
        <p:txBody>
          <a:bodyPr anchor="b">
            <a:noAutofit/>
          </a:bodyPr>
          <a:lstStyle>
            <a:lvl1pPr marL="0" indent="0">
              <a:buFontTx/>
              <a:buNone/>
              <a:defRPr sz="2800">
                <a:solidFill>
                  <a:srgbClr val="00ADC6"/>
                </a:solidFill>
              </a:defRPr>
            </a:lvl1pPr>
          </a:lstStyle>
          <a:p>
            <a:pPr lvl="0"/>
            <a:r>
              <a:rPr lang="en-US" dirty="0"/>
              <a:t>Sub heading</a:t>
            </a:r>
          </a:p>
        </p:txBody>
      </p:sp>
      <p:sp>
        <p:nvSpPr>
          <p:cNvPr id="21" name="Rectangle 20"/>
          <p:cNvSpPr/>
          <p:nvPr userDrawn="1"/>
        </p:nvSpPr>
        <p:spPr>
          <a:xfrm>
            <a:off x="457200" y="6459741"/>
            <a:ext cx="1819905" cy="240871"/>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7" name="Content Placeholder 19"/>
          <p:cNvSpPr>
            <a:spLocks noGrp="1"/>
          </p:cNvSpPr>
          <p:nvPr>
            <p:ph sz="quarter" idx="11" hasCustomPrompt="1"/>
          </p:nvPr>
        </p:nvSpPr>
        <p:spPr>
          <a:xfrm>
            <a:off x="457200" y="5985383"/>
            <a:ext cx="4359965" cy="361031"/>
          </a:xfrm>
        </p:spPr>
        <p:txBody>
          <a:bodyPr anchor="b">
            <a:noAutofit/>
          </a:bodyPr>
          <a:lstStyle>
            <a:lvl1pPr marL="0" indent="0">
              <a:buFontTx/>
              <a:buNone/>
              <a:defRPr sz="1600">
                <a:solidFill>
                  <a:srgbClr val="00ADC6"/>
                </a:solidFill>
              </a:defRPr>
            </a:lvl1pPr>
          </a:lstStyle>
          <a:p>
            <a:pPr lvl="0"/>
            <a:r>
              <a:rPr lang="en-US" dirty="0"/>
              <a:t>Insert date</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38077" y="5517237"/>
            <a:ext cx="1222923" cy="956325"/>
          </a:xfrm>
          <a:prstGeom prst="rect">
            <a:avLst/>
          </a:prstGeom>
        </p:spPr>
      </p:pic>
    </p:spTree>
    <p:extLst>
      <p:ext uri="{BB962C8B-B14F-4D97-AF65-F5344CB8AC3E}">
        <p14:creationId xmlns:p14="http://schemas.microsoft.com/office/powerpoint/2010/main" val="2333385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2">
    <p:spTree>
      <p:nvGrpSpPr>
        <p:cNvPr id="1" name=""/>
        <p:cNvGrpSpPr/>
        <p:nvPr/>
      </p:nvGrpSpPr>
      <p:grpSpPr>
        <a:xfrm>
          <a:off x="0" y="0"/>
          <a:ext cx="0" cy="0"/>
          <a:chOff x="0" y="0"/>
          <a:chExt cx="0" cy="0"/>
        </a:xfrm>
      </p:grpSpPr>
      <p:sp>
        <p:nvSpPr>
          <p:cNvPr id="9" name="Rectangle 8"/>
          <p:cNvSpPr/>
          <p:nvPr userDrawn="1"/>
        </p:nvSpPr>
        <p:spPr>
          <a:xfrm>
            <a:off x="0" y="0"/>
            <a:ext cx="9144000" cy="6858000"/>
          </a:xfrm>
          <a:prstGeom prst="rect">
            <a:avLst/>
          </a:prstGeom>
          <a:solidFill>
            <a:srgbClr val="005EB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Content Placeholder 19"/>
          <p:cNvSpPr>
            <a:spLocks noGrp="1"/>
          </p:cNvSpPr>
          <p:nvPr>
            <p:ph sz="quarter" idx="10" hasCustomPrompt="1"/>
          </p:nvPr>
        </p:nvSpPr>
        <p:spPr>
          <a:xfrm>
            <a:off x="457200" y="5025459"/>
            <a:ext cx="6812020" cy="959925"/>
          </a:xfrm>
        </p:spPr>
        <p:txBody>
          <a:bodyPr anchor="b">
            <a:noAutofit/>
          </a:bodyPr>
          <a:lstStyle>
            <a:lvl1pPr marL="0" indent="0">
              <a:buFontTx/>
              <a:buNone/>
              <a:defRPr sz="2800">
                <a:solidFill>
                  <a:schemeClr val="bg1"/>
                </a:solidFill>
              </a:defRPr>
            </a:lvl1pPr>
          </a:lstStyle>
          <a:p>
            <a:pPr lvl="0"/>
            <a:r>
              <a:rPr lang="en-US" dirty="0"/>
              <a:t>Sub heading</a:t>
            </a:r>
          </a:p>
        </p:txBody>
      </p:sp>
      <p:sp>
        <p:nvSpPr>
          <p:cNvPr id="18" name="Title 1"/>
          <p:cNvSpPr>
            <a:spLocks noGrp="1"/>
          </p:cNvSpPr>
          <p:nvPr>
            <p:ph type="title"/>
          </p:nvPr>
        </p:nvSpPr>
        <p:spPr>
          <a:xfrm>
            <a:off x="474826" y="1402939"/>
            <a:ext cx="8286174" cy="3622520"/>
          </a:xfrm>
        </p:spPr>
        <p:txBody>
          <a:bodyPr anchor="t">
            <a:noAutofit/>
          </a:bodyPr>
          <a:lstStyle>
            <a:lvl1pPr>
              <a:defRPr sz="8000">
                <a:solidFill>
                  <a:schemeClr val="bg1"/>
                </a:solidFill>
              </a:defRPr>
            </a:lvl1pPr>
          </a:lstStyle>
          <a:p>
            <a:r>
              <a:rPr lang="en-GB" dirty="0"/>
              <a:t>Click to edit Master title style</a:t>
            </a:r>
            <a:endParaRPr lang="en-US" dirty="0"/>
          </a:p>
        </p:txBody>
      </p:sp>
      <p:sp>
        <p:nvSpPr>
          <p:cNvPr id="19" name="Date Placeholder 3"/>
          <p:cNvSpPr txBox="1">
            <a:spLocks/>
          </p:cNvSpPr>
          <p:nvPr userDrawn="1"/>
        </p:nvSpPr>
        <p:spPr>
          <a:xfrm>
            <a:off x="457200" y="5985384"/>
            <a:ext cx="2133600" cy="365125"/>
          </a:xfrm>
          <a:prstGeom prst="rect">
            <a:avLst/>
          </a:prstGeom>
        </p:spPr>
        <p:txBody>
          <a:bodyPr vert="horz" lIns="91440" tIns="45720" rIns="91440" bIns="45720" rtlCol="0" anchor="ctr"/>
          <a:lstStyle>
            <a:defPPr>
              <a:defRPr lang="en-US"/>
            </a:defPPr>
            <a:lvl1pPr marL="0" algn="l" defTabSz="457200" rtl="0" eaLnBrk="1" latinLnBrk="0" hangingPunct="1">
              <a:defRPr sz="1600" b="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bg1"/>
              </a:solidFill>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38077" y="5517237"/>
            <a:ext cx="1222923" cy="956325"/>
          </a:xfrm>
          <a:prstGeom prst="rect">
            <a:avLst/>
          </a:prstGeom>
        </p:spPr>
      </p:pic>
      <p:sp>
        <p:nvSpPr>
          <p:cNvPr id="10" name="Content Placeholder 19"/>
          <p:cNvSpPr>
            <a:spLocks noGrp="1"/>
          </p:cNvSpPr>
          <p:nvPr>
            <p:ph sz="quarter" idx="11" hasCustomPrompt="1"/>
          </p:nvPr>
        </p:nvSpPr>
        <p:spPr>
          <a:xfrm>
            <a:off x="457200" y="5985383"/>
            <a:ext cx="4359965" cy="361031"/>
          </a:xfrm>
        </p:spPr>
        <p:txBody>
          <a:bodyPr anchor="b">
            <a:noAutofit/>
          </a:bodyPr>
          <a:lstStyle>
            <a:lvl1pPr marL="0" indent="0">
              <a:buFontTx/>
              <a:buNone/>
              <a:defRPr sz="1600">
                <a:solidFill>
                  <a:schemeClr val="bg1"/>
                </a:solidFill>
              </a:defRPr>
            </a:lvl1pPr>
          </a:lstStyle>
          <a:p>
            <a:pPr lvl="0"/>
            <a:r>
              <a:rPr lang="en-US" dirty="0"/>
              <a:t>Insert date</a:t>
            </a:r>
          </a:p>
        </p:txBody>
      </p:sp>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906614" y="377964"/>
            <a:ext cx="1854668" cy="711854"/>
          </a:xfrm>
          <a:prstGeom prst="rect">
            <a:avLst/>
          </a:prstGeom>
        </p:spPr>
      </p:pic>
    </p:spTree>
    <p:extLst>
      <p:ext uri="{BB962C8B-B14F-4D97-AF65-F5344CB8AC3E}">
        <p14:creationId xmlns:p14="http://schemas.microsoft.com/office/powerpoint/2010/main" val="2836491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7" name="Picture 6" descr="Untitled-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20912" y="5487584"/>
            <a:ext cx="918569" cy="1003622"/>
          </a:xfrm>
          <a:prstGeom prst="rect">
            <a:avLst/>
          </a:prstGeom>
        </p:spPr>
      </p:pic>
      <p:sp>
        <p:nvSpPr>
          <p:cNvPr id="8" name="Content Placeholder 19"/>
          <p:cNvSpPr>
            <a:spLocks noGrp="1"/>
          </p:cNvSpPr>
          <p:nvPr>
            <p:ph sz="quarter" idx="10" hasCustomPrompt="1"/>
          </p:nvPr>
        </p:nvSpPr>
        <p:spPr>
          <a:xfrm>
            <a:off x="609600" y="4413336"/>
            <a:ext cx="6812020" cy="514019"/>
          </a:xfrm>
        </p:spPr>
        <p:txBody>
          <a:bodyPr>
            <a:normAutofit/>
          </a:bodyPr>
          <a:lstStyle>
            <a:lvl1pPr marL="0" indent="0">
              <a:buFontTx/>
              <a:buNone/>
              <a:defRPr sz="1800">
                <a:solidFill>
                  <a:schemeClr val="bg1"/>
                </a:solidFill>
              </a:defRPr>
            </a:lvl1pPr>
          </a:lstStyle>
          <a:p>
            <a:pPr lvl="0"/>
            <a:r>
              <a:rPr lang="en-US" dirty="0"/>
              <a:t>Name Surname</a:t>
            </a:r>
          </a:p>
        </p:txBody>
      </p:sp>
      <p:sp>
        <p:nvSpPr>
          <p:cNvPr id="12" name="Content Placeholder 19"/>
          <p:cNvSpPr>
            <a:spLocks noGrp="1"/>
          </p:cNvSpPr>
          <p:nvPr>
            <p:ph sz="quarter" idx="11" hasCustomPrompt="1"/>
          </p:nvPr>
        </p:nvSpPr>
        <p:spPr>
          <a:xfrm>
            <a:off x="609600" y="1837997"/>
            <a:ext cx="7111312" cy="2446873"/>
          </a:xfrm>
        </p:spPr>
        <p:txBody>
          <a:bodyPr>
            <a:normAutofit/>
          </a:bodyPr>
          <a:lstStyle>
            <a:lvl1pPr marL="0" indent="0">
              <a:buFontTx/>
              <a:buNone/>
              <a:defRPr sz="3600">
                <a:solidFill>
                  <a:schemeClr val="bg1"/>
                </a:solidFill>
                <a:latin typeface="Arial"/>
                <a:cs typeface="Arial"/>
              </a:defRPr>
            </a:lvl1pPr>
          </a:lstStyle>
          <a:p>
            <a:r>
              <a:rPr lang="en-GB" sz="3600" b="0" dirty="0">
                <a:solidFill>
                  <a:schemeClr val="bg1"/>
                </a:solidFill>
                <a:latin typeface="+mn-lt"/>
                <a:cs typeface="Arial"/>
              </a:rPr>
              <a:t>“You can use this slide to pull out a quote. Use point size 36.”</a:t>
            </a:r>
            <a:endParaRPr lang="en-US" sz="3600" b="0" dirty="0">
              <a:solidFill>
                <a:schemeClr val="bg1"/>
              </a:solidFill>
            </a:endParaRPr>
          </a:p>
        </p:txBody>
      </p:sp>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906614" y="377964"/>
            <a:ext cx="1854668" cy="711854"/>
          </a:xfrm>
          <a:prstGeom prst="rect">
            <a:avLst/>
          </a:prstGeom>
        </p:spPr>
      </p:pic>
    </p:spTree>
    <p:extLst>
      <p:ext uri="{BB962C8B-B14F-4D97-AF65-F5344CB8AC3E}">
        <p14:creationId xmlns:p14="http://schemas.microsoft.com/office/powerpoint/2010/main" val="3579552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Slide Number Placeholder 2"/>
          <p:cNvSpPr>
            <a:spLocks noGrp="1"/>
          </p:cNvSpPr>
          <p:nvPr>
            <p:ph type="sldNum" sz="quarter" idx="10"/>
          </p:nvPr>
        </p:nvSpPr>
        <p:spPr>
          <a:xfrm>
            <a:off x="6553200" y="6356350"/>
            <a:ext cx="2133600" cy="365125"/>
          </a:xfrm>
        </p:spPr>
        <p:txBody>
          <a:bodyPr/>
          <a:lstStyle>
            <a:lvl1pPr>
              <a:defRPr/>
            </a:lvl1pPr>
          </a:lstStyle>
          <a:p>
            <a:fld id="{D66C4C68-9C76-5449-BBA0-107A51179E14}" type="slidenum">
              <a:rPr lang="en-US" smtClean="0"/>
              <a:pPr/>
              <a:t>‹#›</a:t>
            </a:fld>
            <a:endParaRPr lang="en-US" dirty="0"/>
          </a:p>
        </p:txBody>
      </p:sp>
      <p:sp>
        <p:nvSpPr>
          <p:cNvPr id="6" name="Title 1"/>
          <p:cNvSpPr>
            <a:spLocks noGrp="1"/>
          </p:cNvSpPr>
          <p:nvPr>
            <p:ph type="title"/>
          </p:nvPr>
        </p:nvSpPr>
        <p:spPr>
          <a:xfrm>
            <a:off x="457202" y="749912"/>
            <a:ext cx="6253088" cy="667725"/>
          </a:xfrm>
        </p:spPr>
        <p:txBody>
          <a:bodyPr/>
          <a:lstStyle/>
          <a:p>
            <a:r>
              <a:rPr lang="en-GB"/>
              <a:t>Click to edit Master title style</a:t>
            </a:r>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38077" y="5517237"/>
            <a:ext cx="1222923" cy="956325"/>
          </a:xfrm>
          <a:prstGeom prst="rect">
            <a:avLst/>
          </a:prstGeom>
        </p:spPr>
      </p:pic>
    </p:spTree>
    <p:extLst>
      <p:ext uri="{BB962C8B-B14F-4D97-AF65-F5344CB8AC3E}">
        <p14:creationId xmlns:p14="http://schemas.microsoft.com/office/powerpoint/2010/main" val="1577180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no arrow)">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67DE7D0A-5CC0-CD4F-AD63-02ED5F8284D6}" type="slidenum">
              <a:rPr lang="en-US" smtClean="0"/>
              <a:pPr/>
              <a:t>‹#›</a:t>
            </a:fld>
            <a:endParaRPr lang="en-US" dirty="0"/>
          </a:p>
        </p:txBody>
      </p:sp>
      <p:sp>
        <p:nvSpPr>
          <p:cNvPr id="4" name="Content Placeholder 2"/>
          <p:cNvSpPr>
            <a:spLocks noGrp="1"/>
          </p:cNvSpPr>
          <p:nvPr>
            <p:ph idx="1"/>
          </p:nvPr>
        </p:nvSpPr>
        <p:spPr>
          <a:xfrm>
            <a:off x="457200" y="1680295"/>
            <a:ext cx="7841707" cy="3950736"/>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799361630"/>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80295"/>
            <a:ext cx="7841707" cy="3950736"/>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1"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latin typeface="Arial"/>
                <a:cs typeface="Arial"/>
              </a:defRPr>
            </a:lvl1pPr>
          </a:lstStyle>
          <a:p>
            <a:fld id="{61E112CC-F5C7-5E43-8EAA-F554FEB5E453}" type="slidenum">
              <a:rPr lang="en-US" smtClean="0"/>
              <a:pPr/>
              <a:t>‹#›</a:t>
            </a:fld>
            <a:endParaRPr lang="en-US" dirty="0"/>
          </a:p>
        </p:txBody>
      </p:sp>
      <p:sp>
        <p:nvSpPr>
          <p:cNvPr id="23" name="Date Placeholder 3"/>
          <p:cNvSpPr txBox="1">
            <a:spLocks/>
          </p:cNvSpPr>
          <p:nvPr userDrawn="1"/>
        </p:nvSpPr>
        <p:spPr>
          <a:xfrm>
            <a:off x="457200" y="6356350"/>
            <a:ext cx="21336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rtl="0"/>
            <a:r>
              <a:rPr lang="en-GB" sz="1200" b="0" i="0" u="none" strike="noStrike" kern="1200" baseline="0" dirty="0">
                <a:solidFill>
                  <a:schemeClr val="tx1"/>
                </a:solidFill>
                <a:latin typeface="Arial"/>
                <a:ea typeface="+mn-ea"/>
                <a:cs typeface="Arial"/>
              </a:rPr>
              <a:t>www.england.nhs.uk</a:t>
            </a:r>
          </a:p>
        </p:txBody>
      </p:sp>
      <p:sp>
        <p:nvSpPr>
          <p:cNvPr id="26" name="Title Placeholder 1"/>
          <p:cNvSpPr>
            <a:spLocks noGrp="1"/>
          </p:cNvSpPr>
          <p:nvPr>
            <p:ph type="title"/>
          </p:nvPr>
        </p:nvSpPr>
        <p:spPr>
          <a:xfrm>
            <a:off x="457201" y="749912"/>
            <a:ext cx="6095999" cy="667725"/>
          </a:xfrm>
          <a:prstGeom prst="rect">
            <a:avLst/>
          </a:prstGeom>
        </p:spPr>
        <p:txBody>
          <a:bodyPr vert="horz" lIns="91440" tIns="45720" rIns="91440" bIns="45720" rtlCol="0" anchor="ctr">
            <a:normAutofit/>
          </a:bodyPr>
          <a:lstStyle/>
          <a:p>
            <a:r>
              <a:rPr lang="en-GB" sz="3600" b="1" dirty="0">
                <a:solidFill>
                  <a:schemeClr val="tx2"/>
                </a:solidFill>
                <a:latin typeface="+mj-lt"/>
                <a:cs typeface="Arial"/>
              </a:rPr>
              <a:t>Click</a:t>
            </a:r>
            <a:r>
              <a:rPr lang="en-GB" sz="3600" b="1" baseline="0" dirty="0">
                <a:solidFill>
                  <a:schemeClr val="tx2"/>
                </a:solidFill>
                <a:latin typeface="+mj-lt"/>
                <a:cs typeface="Arial"/>
              </a:rPr>
              <a:t> to edit the master title style</a:t>
            </a:r>
            <a:endParaRPr lang="en-GB" sz="3600" b="1" dirty="0">
              <a:solidFill>
                <a:schemeClr val="tx2"/>
              </a:solidFill>
              <a:latin typeface="+mj-lt"/>
              <a:cs typeface="Arial"/>
            </a:endParaRPr>
          </a:p>
        </p:txBody>
      </p:sp>
      <p:pic>
        <p:nvPicPr>
          <p:cNvPr id="7" name="Picture 6"/>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6908282" y="378604"/>
            <a:ext cx="1851332" cy="710573"/>
          </a:xfrm>
          <a:prstGeom prst="rect">
            <a:avLst/>
          </a:prstGeom>
        </p:spPr>
      </p:pic>
    </p:spTree>
    <p:extLst>
      <p:ext uri="{BB962C8B-B14F-4D97-AF65-F5344CB8AC3E}">
        <p14:creationId xmlns:p14="http://schemas.microsoft.com/office/powerpoint/2010/main" val="2531189095"/>
      </p:ext>
    </p:extLst>
  </p:cSld>
  <p:clrMap bg1="lt1" tx1="dk1" bg2="lt2" tx2="dk2" accent1="accent1" accent2="accent2" accent3="accent3" accent4="accent4" accent5="accent5" accent6="accent6" hlink="hlink" folHlink="folHlink"/>
  <p:sldLayoutIdLst>
    <p:sldLayoutId id="2147483649" r:id="rId1"/>
    <p:sldLayoutId id="2147483673" r:id="rId2"/>
    <p:sldLayoutId id="2147483680" r:id="rId3"/>
    <p:sldLayoutId id="2147483650" r:id="rId4"/>
    <p:sldLayoutId id="2147483678" r:id="rId5"/>
  </p:sldLayoutIdLst>
  <p:hf hdr="0" ftr="0" dt="0"/>
  <p:txStyles>
    <p:titleStyle>
      <a:lvl1pPr algn="l" defTabSz="457200" rtl="0" eaLnBrk="1" latinLnBrk="0" hangingPunct="1">
        <a:spcBef>
          <a:spcPct val="0"/>
        </a:spcBef>
        <a:buNone/>
        <a:defRPr lang="en-GB" sz="3600" b="1" i="0" kern="1200" baseline="0" smtClean="0">
          <a:solidFill>
            <a:schemeClr val="tx2"/>
          </a:solidFill>
          <a:latin typeface="Arial"/>
          <a:ea typeface="+mj-ea"/>
          <a:cs typeface="Arial"/>
        </a:defRPr>
      </a:lvl1pPr>
    </p:titleStyle>
    <p:bodyStyle>
      <a:lvl1pPr marL="342900" indent="-3429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4pPr>
      <a:lvl5pPr marL="20574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74826" y="1008993"/>
            <a:ext cx="8286174" cy="4047998"/>
          </a:xfrm>
        </p:spPr>
        <p:txBody>
          <a:bodyPr>
            <a:normAutofit fontScale="90000"/>
          </a:bodyPr>
          <a:lstStyle/>
          <a:p>
            <a:pPr algn="ctr"/>
            <a:r>
              <a:rPr lang="en-GB" sz="4000" dirty="0"/>
              <a:t>Palliative Care and End of Life Care for Children &amp; Young People</a:t>
            </a:r>
            <a:br>
              <a:rPr lang="en-GB" sz="4000" dirty="0"/>
            </a:br>
            <a:br>
              <a:rPr lang="en-GB" dirty="0"/>
            </a:br>
            <a:r>
              <a:rPr lang="en-GB" sz="6700" dirty="0"/>
              <a:t>The Service Specification</a:t>
            </a:r>
            <a:br>
              <a:rPr lang="en-GB" dirty="0"/>
            </a:br>
            <a:endParaRPr lang="en-GB" sz="5300" dirty="0"/>
          </a:p>
        </p:txBody>
      </p:sp>
      <p:sp>
        <p:nvSpPr>
          <p:cNvPr id="4" name="Content Placeholder 3"/>
          <p:cNvSpPr>
            <a:spLocks noGrp="1"/>
          </p:cNvSpPr>
          <p:nvPr>
            <p:ph sz="quarter" idx="11"/>
          </p:nvPr>
        </p:nvSpPr>
        <p:spPr>
          <a:xfrm>
            <a:off x="474826" y="5985383"/>
            <a:ext cx="4506607" cy="361031"/>
          </a:xfrm>
        </p:spPr>
        <p:txBody>
          <a:bodyPr/>
          <a:lstStyle/>
          <a:p>
            <a:r>
              <a:rPr lang="en-GB" dirty="0"/>
              <a:t>2019</a:t>
            </a:r>
          </a:p>
        </p:txBody>
      </p:sp>
    </p:spTree>
    <p:extLst>
      <p:ext uri="{BB962C8B-B14F-4D97-AF65-F5344CB8AC3E}">
        <p14:creationId xmlns:p14="http://schemas.microsoft.com/office/powerpoint/2010/main" val="27783515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66C4C68-9C76-5449-BBA0-107A51179E14}" type="slidenum">
              <a:rPr lang="en-US" smtClean="0"/>
              <a:pPr/>
              <a:t>10</a:t>
            </a:fld>
            <a:endParaRPr lang="en-US" dirty="0"/>
          </a:p>
        </p:txBody>
      </p:sp>
      <p:sp>
        <p:nvSpPr>
          <p:cNvPr id="9" name="Title 3">
            <a:extLst>
              <a:ext uri="{FF2B5EF4-FFF2-40B4-BE49-F238E27FC236}">
                <a16:creationId xmlns:a16="http://schemas.microsoft.com/office/drawing/2014/main" id="{95B8870E-4D7C-4E9A-8920-1CD737A7B8C0}"/>
              </a:ext>
            </a:extLst>
          </p:cNvPr>
          <p:cNvSpPr>
            <a:spLocks noGrp="1"/>
          </p:cNvSpPr>
          <p:nvPr>
            <p:ph type="title"/>
          </p:nvPr>
        </p:nvSpPr>
        <p:spPr>
          <a:xfrm>
            <a:off x="437248" y="397360"/>
            <a:ext cx="7536835" cy="667725"/>
          </a:xfrm>
        </p:spPr>
        <p:txBody>
          <a:bodyPr>
            <a:normAutofit/>
          </a:bodyPr>
          <a:lstStyle/>
          <a:p>
            <a:pPr algn="l"/>
            <a:r>
              <a:rPr lang="en-GB" sz="2400" b="1" dirty="0">
                <a:solidFill>
                  <a:srgbClr val="0070C0"/>
                </a:solidFill>
              </a:rPr>
              <a:t>Other Information in the Specification</a:t>
            </a:r>
          </a:p>
        </p:txBody>
      </p:sp>
      <p:sp>
        <p:nvSpPr>
          <p:cNvPr id="10" name="Content Placeholder 5">
            <a:extLst>
              <a:ext uri="{FF2B5EF4-FFF2-40B4-BE49-F238E27FC236}">
                <a16:creationId xmlns:a16="http://schemas.microsoft.com/office/drawing/2014/main" id="{77D0DB8A-432C-47F5-BF24-C63EDC787BC9}"/>
              </a:ext>
            </a:extLst>
          </p:cNvPr>
          <p:cNvSpPr>
            <a:spLocks noGrp="1"/>
          </p:cNvSpPr>
          <p:nvPr>
            <p:ph idx="1"/>
          </p:nvPr>
        </p:nvSpPr>
        <p:spPr>
          <a:xfrm>
            <a:off x="408408" y="1316765"/>
            <a:ext cx="7841707" cy="4262771"/>
          </a:xfrm>
        </p:spPr>
        <p:txBody>
          <a:bodyPr>
            <a:normAutofit fontScale="92500" lnSpcReduction="10000"/>
          </a:bodyPr>
          <a:lstStyle/>
          <a:p>
            <a:r>
              <a:rPr lang="en-GB" sz="2800" dirty="0"/>
              <a:t>Guide to acceptance criteria – not fixed, for local agreement</a:t>
            </a:r>
          </a:p>
          <a:p>
            <a:r>
              <a:rPr lang="en-GB" sz="2800" dirty="0"/>
              <a:t>No quality requirements but areas are strongly encouraged to agree Patient Reported Outcome Measures as a minimum. Other quality measures may be recommended following testing</a:t>
            </a:r>
          </a:p>
          <a:p>
            <a:r>
              <a:rPr lang="en-GB" sz="2800" dirty="0"/>
              <a:t>Appendix 1: I Can Statements – underpin specification</a:t>
            </a:r>
          </a:p>
          <a:p>
            <a:r>
              <a:rPr lang="en-GB" sz="2800" dirty="0"/>
              <a:t>Appendix 2: Commissioning responsibilities in brief for CCG, Specialised Commissioning and Local Authority</a:t>
            </a:r>
          </a:p>
        </p:txBody>
      </p:sp>
    </p:spTree>
    <p:extLst>
      <p:ext uri="{BB962C8B-B14F-4D97-AF65-F5344CB8AC3E}">
        <p14:creationId xmlns:p14="http://schemas.microsoft.com/office/powerpoint/2010/main" val="19052995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BA8C67E-0821-4979-A513-C8DA0AFE493A}"/>
              </a:ext>
            </a:extLst>
          </p:cNvPr>
          <p:cNvSpPr>
            <a:spLocks noGrp="1"/>
          </p:cNvSpPr>
          <p:nvPr>
            <p:ph idx="1"/>
          </p:nvPr>
        </p:nvSpPr>
        <p:spPr/>
        <p:txBody>
          <a:bodyPr/>
          <a:lstStyle/>
          <a:p>
            <a:pPr marL="0" indent="0">
              <a:buNone/>
            </a:pPr>
            <a:r>
              <a:rPr lang="en-GB" dirty="0"/>
              <a:t>Improve intelligence to commission effectively </a:t>
            </a:r>
          </a:p>
          <a:p>
            <a:pPr marL="0" indent="0">
              <a:buNone/>
            </a:pPr>
            <a:endParaRPr lang="en-GB" dirty="0"/>
          </a:p>
          <a:p>
            <a:pPr marL="0" indent="0">
              <a:buNone/>
            </a:pPr>
            <a:r>
              <a:rPr lang="en-GB" dirty="0"/>
              <a:t>Create opportunities to ‘sense check’ and plan </a:t>
            </a:r>
          </a:p>
          <a:p>
            <a:pPr marL="0" indent="0">
              <a:buNone/>
            </a:pPr>
            <a:endParaRPr lang="en-GB" dirty="0"/>
          </a:p>
          <a:p>
            <a:pPr marL="0" indent="0">
              <a:buNone/>
            </a:pPr>
            <a:r>
              <a:rPr lang="en-GB" dirty="0"/>
              <a:t>Improve the pathway and financial flows </a:t>
            </a:r>
          </a:p>
          <a:p>
            <a:pPr marL="0" indent="0">
              <a:buNone/>
            </a:pPr>
            <a:endParaRPr lang="en-GB" dirty="0"/>
          </a:p>
          <a:p>
            <a:pPr marL="0" indent="0">
              <a:buNone/>
            </a:pPr>
            <a:r>
              <a:rPr lang="en-GB" dirty="0"/>
              <a:t>Understand how a network approach could benefit the child and young person </a:t>
            </a:r>
          </a:p>
          <a:p>
            <a:pPr marL="0" indent="0">
              <a:buNone/>
            </a:pPr>
            <a:endParaRPr lang="en-GB" dirty="0"/>
          </a:p>
        </p:txBody>
      </p:sp>
      <p:sp>
        <p:nvSpPr>
          <p:cNvPr id="3" name="Slide Number Placeholder 2">
            <a:extLst>
              <a:ext uri="{FF2B5EF4-FFF2-40B4-BE49-F238E27FC236}">
                <a16:creationId xmlns:a16="http://schemas.microsoft.com/office/drawing/2014/main" id="{310FA041-3012-4900-B977-BDE58C877016}"/>
              </a:ext>
            </a:extLst>
          </p:cNvPr>
          <p:cNvSpPr>
            <a:spLocks noGrp="1"/>
          </p:cNvSpPr>
          <p:nvPr>
            <p:ph type="sldNum" sz="quarter" idx="10"/>
          </p:nvPr>
        </p:nvSpPr>
        <p:spPr/>
        <p:txBody>
          <a:bodyPr/>
          <a:lstStyle/>
          <a:p>
            <a:fld id="{D66C4C68-9C76-5449-BBA0-107A51179E14}" type="slidenum">
              <a:rPr lang="en-US" smtClean="0"/>
              <a:pPr/>
              <a:t>11</a:t>
            </a:fld>
            <a:endParaRPr lang="en-US" dirty="0"/>
          </a:p>
        </p:txBody>
      </p:sp>
      <p:sp>
        <p:nvSpPr>
          <p:cNvPr id="4" name="Title 3">
            <a:extLst>
              <a:ext uri="{FF2B5EF4-FFF2-40B4-BE49-F238E27FC236}">
                <a16:creationId xmlns:a16="http://schemas.microsoft.com/office/drawing/2014/main" id="{FF0713B4-8A4D-42CB-9C23-E2DCB4B7AA6C}"/>
              </a:ext>
            </a:extLst>
          </p:cNvPr>
          <p:cNvSpPr>
            <a:spLocks noGrp="1"/>
          </p:cNvSpPr>
          <p:nvPr>
            <p:ph type="title"/>
          </p:nvPr>
        </p:nvSpPr>
        <p:spPr/>
        <p:txBody>
          <a:bodyPr/>
          <a:lstStyle/>
          <a:p>
            <a:r>
              <a:rPr lang="en-GB" dirty="0"/>
              <a:t>Next Steps </a:t>
            </a:r>
          </a:p>
        </p:txBody>
      </p:sp>
    </p:spTree>
    <p:extLst>
      <p:ext uri="{BB962C8B-B14F-4D97-AF65-F5344CB8AC3E}">
        <p14:creationId xmlns:p14="http://schemas.microsoft.com/office/powerpoint/2010/main" val="372275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GB" sz="4000" dirty="0"/>
              <a:t>Provide a helpful service framework for national implementation</a:t>
            </a:r>
          </a:p>
          <a:p>
            <a:r>
              <a:rPr lang="en-GB" sz="4000" dirty="0"/>
              <a:t>Share consistent and clear definitions</a:t>
            </a:r>
          </a:p>
          <a:p>
            <a:r>
              <a:rPr lang="en-GB" sz="4000" dirty="0"/>
              <a:t>Specify that good care is without boundaries   - it’s system-wide</a:t>
            </a:r>
          </a:p>
          <a:p>
            <a:r>
              <a:rPr lang="en-GB" sz="4000" dirty="0"/>
              <a:t>Ensure care is person-centred</a:t>
            </a:r>
          </a:p>
          <a:p>
            <a:r>
              <a:rPr lang="en-GB" sz="4000" dirty="0"/>
              <a:t>Specify minimum standards e.g.24 hour specialist consultant rotas</a:t>
            </a:r>
          </a:p>
        </p:txBody>
      </p:sp>
      <p:sp>
        <p:nvSpPr>
          <p:cNvPr id="3" name="Slide Number Placeholder 2"/>
          <p:cNvSpPr>
            <a:spLocks noGrp="1"/>
          </p:cNvSpPr>
          <p:nvPr>
            <p:ph type="sldNum" sz="quarter" idx="10"/>
          </p:nvPr>
        </p:nvSpPr>
        <p:spPr/>
        <p:txBody>
          <a:bodyPr/>
          <a:lstStyle/>
          <a:p>
            <a:fld id="{D66C4C68-9C76-5449-BBA0-107A51179E14}" type="slidenum">
              <a:rPr lang="en-US" smtClean="0"/>
              <a:pPr/>
              <a:t>2</a:t>
            </a:fld>
            <a:endParaRPr lang="en-US" dirty="0"/>
          </a:p>
        </p:txBody>
      </p:sp>
      <p:sp>
        <p:nvSpPr>
          <p:cNvPr id="4" name="Title 3"/>
          <p:cNvSpPr>
            <a:spLocks noGrp="1"/>
          </p:cNvSpPr>
          <p:nvPr>
            <p:ph type="title"/>
          </p:nvPr>
        </p:nvSpPr>
        <p:spPr/>
        <p:txBody>
          <a:bodyPr>
            <a:normAutofit fontScale="90000"/>
          </a:bodyPr>
          <a:lstStyle/>
          <a:p>
            <a:r>
              <a:rPr lang="en-GB" dirty="0"/>
              <a:t>Objectives of the Specification</a:t>
            </a:r>
          </a:p>
        </p:txBody>
      </p:sp>
    </p:spTree>
    <p:extLst>
      <p:ext uri="{BB962C8B-B14F-4D97-AF65-F5344CB8AC3E}">
        <p14:creationId xmlns:p14="http://schemas.microsoft.com/office/powerpoint/2010/main" val="1845143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2" y="1540418"/>
            <a:ext cx="7841707" cy="4676056"/>
          </a:xfrm>
        </p:spPr>
        <p:txBody>
          <a:bodyPr>
            <a:noAutofit/>
          </a:bodyPr>
          <a:lstStyle/>
          <a:p>
            <a:r>
              <a:rPr lang="en-GB" sz="1950" dirty="0"/>
              <a:t>We recognise local areas will have different systems in place and standardisation is not always positive for places – the specification does not aim to be too descriptive but provide a framework of good practice with some minimum standards</a:t>
            </a:r>
          </a:p>
          <a:p>
            <a:r>
              <a:rPr lang="en-GB" sz="1950" dirty="0"/>
              <a:t>This specification may overlap with specialised commissioning but the specialised specification needs to be read in conjunction with this one</a:t>
            </a:r>
          </a:p>
          <a:p>
            <a:r>
              <a:rPr lang="en-GB" sz="1950" dirty="0"/>
              <a:t>This specification is not to be used in isolation by CCGs – the implementation should be co-produced by area networks</a:t>
            </a:r>
          </a:p>
          <a:p>
            <a:r>
              <a:rPr lang="en-GB" sz="1950" dirty="0"/>
              <a:t>The specification is not yet final – the testing phase will inform any appropriate changes and may result in further minimum standards </a:t>
            </a:r>
          </a:p>
          <a:p>
            <a:r>
              <a:rPr lang="en-GB" sz="1950" dirty="0"/>
              <a:t>The specification does not intend to cover in detail hospice care, short breaks, transition or how networks should work together. It is acknowledged that further documents may be required to support areas with specifying consistent good practice</a:t>
            </a:r>
          </a:p>
        </p:txBody>
      </p:sp>
      <p:sp>
        <p:nvSpPr>
          <p:cNvPr id="3" name="Slide Number Placeholder 2"/>
          <p:cNvSpPr>
            <a:spLocks noGrp="1"/>
          </p:cNvSpPr>
          <p:nvPr>
            <p:ph type="sldNum" sz="quarter" idx="10"/>
          </p:nvPr>
        </p:nvSpPr>
        <p:spPr/>
        <p:txBody>
          <a:bodyPr/>
          <a:lstStyle/>
          <a:p>
            <a:fld id="{D66C4C68-9C76-5449-BBA0-107A51179E14}" type="slidenum">
              <a:rPr lang="en-US" smtClean="0"/>
              <a:pPr/>
              <a:t>3</a:t>
            </a:fld>
            <a:endParaRPr lang="en-US" dirty="0"/>
          </a:p>
        </p:txBody>
      </p:sp>
      <p:sp>
        <p:nvSpPr>
          <p:cNvPr id="4" name="Title 3"/>
          <p:cNvSpPr>
            <a:spLocks noGrp="1"/>
          </p:cNvSpPr>
          <p:nvPr>
            <p:ph type="title"/>
          </p:nvPr>
        </p:nvSpPr>
        <p:spPr/>
        <p:txBody>
          <a:bodyPr>
            <a:normAutofit fontScale="90000"/>
          </a:bodyPr>
          <a:lstStyle/>
          <a:p>
            <a:r>
              <a:rPr lang="en-GB" dirty="0"/>
              <a:t>What the Specification is NOT for</a:t>
            </a:r>
          </a:p>
        </p:txBody>
      </p:sp>
    </p:spTree>
    <p:extLst>
      <p:ext uri="{BB962C8B-B14F-4D97-AF65-F5344CB8AC3E}">
        <p14:creationId xmlns:p14="http://schemas.microsoft.com/office/powerpoint/2010/main" val="3918894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66C4C68-9C76-5449-BBA0-107A51179E14}" type="slidenum">
              <a:rPr lang="en-US" smtClean="0"/>
              <a:pPr/>
              <a:t>4</a:t>
            </a:fld>
            <a:endParaRPr lang="en-US" dirty="0"/>
          </a:p>
        </p:txBody>
      </p:sp>
      <p:sp>
        <p:nvSpPr>
          <p:cNvPr id="5" name="Title 1"/>
          <p:cNvSpPr>
            <a:spLocks noGrp="1"/>
          </p:cNvSpPr>
          <p:nvPr>
            <p:ph type="title"/>
          </p:nvPr>
        </p:nvSpPr>
        <p:spPr>
          <a:xfrm>
            <a:off x="457201" y="466124"/>
            <a:ext cx="7356815" cy="667725"/>
          </a:xfrm>
        </p:spPr>
        <p:txBody>
          <a:bodyPr>
            <a:normAutofit/>
          </a:bodyPr>
          <a:lstStyle/>
          <a:p>
            <a:r>
              <a:rPr lang="en-US" sz="3200" dirty="0"/>
              <a:t>Introduction and Outcomes</a:t>
            </a:r>
          </a:p>
        </p:txBody>
      </p:sp>
      <p:sp>
        <p:nvSpPr>
          <p:cNvPr id="6" name="Content Placeholder 2"/>
          <p:cNvSpPr>
            <a:spLocks noGrp="1"/>
          </p:cNvSpPr>
          <p:nvPr>
            <p:ph idx="1"/>
          </p:nvPr>
        </p:nvSpPr>
        <p:spPr>
          <a:xfrm>
            <a:off x="467544" y="1381244"/>
            <a:ext cx="8003232" cy="4845050"/>
          </a:xfrm>
        </p:spPr>
        <p:txBody>
          <a:bodyPr>
            <a:normAutofit/>
          </a:bodyPr>
          <a:lstStyle/>
          <a:p>
            <a:r>
              <a:rPr lang="en-GB" sz="2200" dirty="0">
                <a:solidFill>
                  <a:schemeClr val="tx2"/>
                </a:solidFill>
              </a:rPr>
              <a:t>The introduction sets out the confirmed prevalence figures at the time of writing – this will need to e updated as more recent reports are published</a:t>
            </a:r>
          </a:p>
          <a:p>
            <a:r>
              <a:rPr lang="en-GB" sz="2200" dirty="0">
                <a:solidFill>
                  <a:schemeClr val="tx2"/>
                </a:solidFill>
              </a:rPr>
              <a:t>Definitions for key terms in the specification are included. These were agreed by this group though we acknowledge some are still contentious, such as age, due to local systems</a:t>
            </a:r>
          </a:p>
          <a:p>
            <a:r>
              <a:rPr lang="en-GB" sz="2200" dirty="0">
                <a:solidFill>
                  <a:schemeClr val="tx2"/>
                </a:solidFill>
              </a:rPr>
              <a:t>Outcomes are provided at a high level. These are not in a  measurable form as this should be for local agreement</a:t>
            </a:r>
            <a:endParaRPr lang="en-US" sz="2200" dirty="0">
              <a:solidFill>
                <a:schemeClr val="tx2"/>
              </a:solidFill>
            </a:endParaRPr>
          </a:p>
        </p:txBody>
      </p:sp>
    </p:spTree>
    <p:extLst>
      <p:ext uri="{BB962C8B-B14F-4D97-AF65-F5344CB8AC3E}">
        <p14:creationId xmlns:p14="http://schemas.microsoft.com/office/powerpoint/2010/main" val="3825664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GB" b="1" dirty="0"/>
              <a:t>Universal </a:t>
            </a:r>
          </a:p>
          <a:p>
            <a:endParaRPr lang="en-GB" dirty="0"/>
          </a:p>
          <a:p>
            <a:r>
              <a:rPr lang="en-GB" dirty="0"/>
              <a:t>Health Visitors and Healthy Child Programme</a:t>
            </a:r>
          </a:p>
          <a:p>
            <a:r>
              <a:rPr lang="en-GB" dirty="0"/>
              <a:t>School Nursing and Education</a:t>
            </a:r>
          </a:p>
          <a:p>
            <a:r>
              <a:rPr lang="en-GB" dirty="0"/>
              <a:t>Housing and Social Care </a:t>
            </a:r>
          </a:p>
          <a:p>
            <a:r>
              <a:rPr lang="en-GB" dirty="0"/>
              <a:t>General Primary Care for carers and family</a:t>
            </a:r>
          </a:p>
          <a:p>
            <a:r>
              <a:rPr lang="en-GB" dirty="0"/>
              <a:t>Community services such as playgroups and recreation</a:t>
            </a:r>
          </a:p>
          <a:p>
            <a:r>
              <a:rPr lang="en-GB" dirty="0"/>
              <a:t>Public Health</a:t>
            </a:r>
          </a:p>
          <a:p>
            <a:pPr lvl="1"/>
            <a:endParaRPr lang="en-GB" dirty="0"/>
          </a:p>
        </p:txBody>
      </p:sp>
      <p:sp>
        <p:nvSpPr>
          <p:cNvPr id="3" name="Slide Number Placeholder 2"/>
          <p:cNvSpPr>
            <a:spLocks noGrp="1"/>
          </p:cNvSpPr>
          <p:nvPr>
            <p:ph type="sldNum" sz="quarter" idx="10"/>
          </p:nvPr>
        </p:nvSpPr>
        <p:spPr/>
        <p:txBody>
          <a:bodyPr/>
          <a:lstStyle/>
          <a:p>
            <a:fld id="{D66C4C68-9C76-5449-BBA0-107A51179E14}" type="slidenum">
              <a:rPr lang="en-US" smtClean="0"/>
              <a:pPr/>
              <a:t>5</a:t>
            </a:fld>
            <a:endParaRPr lang="en-US" dirty="0"/>
          </a:p>
        </p:txBody>
      </p:sp>
      <p:sp>
        <p:nvSpPr>
          <p:cNvPr id="4" name="Title 3"/>
          <p:cNvSpPr>
            <a:spLocks noGrp="1"/>
          </p:cNvSpPr>
          <p:nvPr>
            <p:ph type="title"/>
          </p:nvPr>
        </p:nvSpPr>
        <p:spPr/>
        <p:txBody>
          <a:bodyPr>
            <a:normAutofit/>
          </a:bodyPr>
          <a:lstStyle/>
          <a:p>
            <a:r>
              <a:rPr lang="en-GB" sz="3200" dirty="0"/>
              <a:t>Tiers of Care</a:t>
            </a:r>
          </a:p>
        </p:txBody>
      </p:sp>
    </p:spTree>
    <p:extLst>
      <p:ext uri="{BB962C8B-B14F-4D97-AF65-F5344CB8AC3E}">
        <p14:creationId xmlns:p14="http://schemas.microsoft.com/office/powerpoint/2010/main" val="885356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66C4C68-9C76-5449-BBA0-107A51179E14}" type="slidenum">
              <a:rPr lang="en-US" smtClean="0"/>
              <a:pPr/>
              <a:t>6</a:t>
            </a:fld>
            <a:endParaRPr lang="en-US" dirty="0"/>
          </a:p>
        </p:txBody>
      </p:sp>
      <p:sp>
        <p:nvSpPr>
          <p:cNvPr id="5" name="Title 1"/>
          <p:cNvSpPr>
            <a:spLocks noGrp="1"/>
          </p:cNvSpPr>
          <p:nvPr>
            <p:ph type="title"/>
          </p:nvPr>
        </p:nvSpPr>
        <p:spPr>
          <a:xfrm>
            <a:off x="457201" y="466124"/>
            <a:ext cx="7356815" cy="667725"/>
          </a:xfrm>
        </p:spPr>
        <p:txBody>
          <a:bodyPr>
            <a:normAutofit/>
          </a:bodyPr>
          <a:lstStyle/>
          <a:p>
            <a:r>
              <a:rPr lang="en-GB" sz="3200" dirty="0"/>
              <a:t>Tiers of Care</a:t>
            </a:r>
            <a:endParaRPr lang="en-US" sz="3200" dirty="0"/>
          </a:p>
        </p:txBody>
      </p:sp>
      <p:sp>
        <p:nvSpPr>
          <p:cNvPr id="6" name="Content Placeholder 1"/>
          <p:cNvSpPr>
            <a:spLocks noGrp="1"/>
          </p:cNvSpPr>
          <p:nvPr>
            <p:ph idx="1"/>
          </p:nvPr>
        </p:nvSpPr>
        <p:spPr>
          <a:xfrm>
            <a:off x="457200" y="1680295"/>
            <a:ext cx="7841707" cy="3950736"/>
          </a:xfrm>
        </p:spPr>
        <p:txBody>
          <a:bodyPr>
            <a:normAutofit fontScale="70000" lnSpcReduction="20000"/>
          </a:bodyPr>
          <a:lstStyle/>
          <a:p>
            <a:pPr marL="0" indent="0">
              <a:buNone/>
            </a:pPr>
            <a:r>
              <a:rPr lang="en-GB" sz="2600" b="1" dirty="0">
                <a:latin typeface="Arial" panose="020B0604020202020204" pitchFamily="34" charset="0"/>
                <a:cs typeface="Arial" panose="020B0604020202020204" pitchFamily="34" charset="0"/>
              </a:rPr>
              <a:t>Core</a:t>
            </a:r>
          </a:p>
          <a:p>
            <a:pPr lvl="1"/>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Community Paediatric Palliative Nursing Teams (Community of Outreach)</a:t>
            </a:r>
          </a:p>
          <a:p>
            <a:r>
              <a:rPr lang="en-GB" dirty="0">
                <a:latin typeface="Arial" panose="020B0604020202020204" pitchFamily="34" charset="0"/>
                <a:cs typeface="Arial" panose="020B0604020202020204" pitchFamily="34" charset="0"/>
              </a:rPr>
              <a:t>Community Paediatricians</a:t>
            </a:r>
          </a:p>
          <a:p>
            <a:r>
              <a:rPr lang="en-GB" dirty="0">
                <a:latin typeface="Arial" panose="020B0604020202020204" pitchFamily="34" charset="0"/>
                <a:cs typeface="Arial" panose="020B0604020202020204" pitchFamily="34" charset="0"/>
              </a:rPr>
              <a:t>Hospitals</a:t>
            </a:r>
          </a:p>
          <a:p>
            <a:r>
              <a:rPr lang="en-GB" dirty="0">
                <a:latin typeface="Arial" panose="020B0604020202020204" pitchFamily="34" charset="0"/>
                <a:cs typeface="Arial" panose="020B0604020202020204" pitchFamily="34" charset="0"/>
              </a:rPr>
              <a:t>Named GP (who shares information with MDT)</a:t>
            </a:r>
          </a:p>
          <a:p>
            <a:r>
              <a:rPr lang="en-GB" dirty="0">
                <a:latin typeface="Arial" panose="020B0604020202020204" pitchFamily="34" charset="0"/>
                <a:cs typeface="Arial" panose="020B0604020202020204" pitchFamily="34" charset="0"/>
              </a:rPr>
              <a:t>Therapy, Psychology, Bereavement Support</a:t>
            </a:r>
          </a:p>
          <a:p>
            <a:r>
              <a:rPr lang="en-GB" dirty="0">
                <a:latin typeface="Arial" panose="020B0604020202020204" pitchFamily="34" charset="0"/>
                <a:cs typeface="Arial" panose="020B0604020202020204" pitchFamily="34" charset="0"/>
              </a:rPr>
              <a:t>Respite and wellbeing services</a:t>
            </a:r>
          </a:p>
          <a:p>
            <a:r>
              <a:rPr lang="en-GB" dirty="0">
                <a:latin typeface="Arial" panose="020B0604020202020204" pitchFamily="34" charset="0"/>
                <a:cs typeface="Arial" panose="020B0604020202020204" pitchFamily="34" charset="0"/>
              </a:rPr>
              <a:t>Other general health services</a:t>
            </a:r>
          </a:p>
          <a:p>
            <a:r>
              <a:rPr lang="en-GB" dirty="0">
                <a:latin typeface="Arial" panose="020B0604020202020204" pitchFamily="34" charset="0"/>
                <a:cs typeface="Arial" panose="020B0604020202020204" pitchFamily="34" charset="0"/>
              </a:rPr>
              <a:t>Children’s Hospices and charities</a:t>
            </a:r>
          </a:p>
          <a:p>
            <a:r>
              <a:rPr lang="en-GB" dirty="0">
                <a:latin typeface="Arial" panose="020B0604020202020204" pitchFamily="34" charset="0"/>
                <a:cs typeface="Arial" panose="020B0604020202020204" pitchFamily="34" charset="0"/>
              </a:rPr>
              <a:t>SENCOs</a:t>
            </a:r>
          </a:p>
          <a:p>
            <a:r>
              <a:rPr lang="en-GB" dirty="0">
                <a:latin typeface="Arial" panose="020B0604020202020204" pitchFamily="34" charset="0"/>
                <a:cs typeface="Arial" panose="020B0604020202020204" pitchFamily="34" charset="0"/>
              </a:rPr>
              <a:t>Link Workers or Care Navigators as part of Social Prescribing</a:t>
            </a:r>
          </a:p>
          <a:p>
            <a:r>
              <a:rPr lang="en-GB" dirty="0">
                <a:latin typeface="Arial" panose="020B0604020202020204" pitchFamily="34" charset="0"/>
                <a:cs typeface="Arial" panose="020B0604020202020204" pitchFamily="34" charset="0"/>
              </a:rPr>
              <a:t>Spiritual Advisors</a:t>
            </a:r>
          </a:p>
          <a:p>
            <a:endParaRPr lang="en-GB" dirty="0">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5781759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b="1" dirty="0"/>
              <a:t>Tiers of Care</a:t>
            </a:r>
          </a:p>
        </p:txBody>
      </p:sp>
      <p:sp>
        <p:nvSpPr>
          <p:cNvPr id="2" name="Content Placeholder 1"/>
          <p:cNvSpPr>
            <a:spLocks noGrp="1"/>
          </p:cNvSpPr>
          <p:nvPr>
            <p:ph idx="1"/>
          </p:nvPr>
        </p:nvSpPr>
        <p:spPr/>
        <p:txBody>
          <a:bodyPr>
            <a:normAutofit lnSpcReduction="10000"/>
          </a:bodyPr>
          <a:lstStyle/>
          <a:p>
            <a:pPr marL="0" indent="0">
              <a:buNone/>
            </a:pPr>
            <a:r>
              <a:rPr lang="en-US" b="1" dirty="0"/>
              <a:t>Specialist</a:t>
            </a:r>
          </a:p>
          <a:p>
            <a:pPr marL="0" indent="0">
              <a:buNone/>
            </a:pPr>
            <a:endParaRPr lang="en-US" dirty="0"/>
          </a:p>
          <a:p>
            <a:pPr marL="0" indent="0">
              <a:buNone/>
            </a:pPr>
            <a:r>
              <a:rPr lang="en-US" dirty="0"/>
              <a:t>Specialist MDT made up of:</a:t>
            </a:r>
          </a:p>
          <a:p>
            <a:r>
              <a:rPr lang="en-US" dirty="0"/>
              <a:t>Specialist Paediatric Palliative Care Consultants (24 Hour advice and support)</a:t>
            </a:r>
          </a:p>
          <a:p>
            <a:r>
              <a:rPr lang="en-US" dirty="0"/>
              <a:t>Specialist Palliative Care Nursing Team (24 Hour advice and support)</a:t>
            </a:r>
          </a:p>
          <a:p>
            <a:r>
              <a:rPr lang="en-US" dirty="0"/>
              <a:t>Specialist Allied Health Professionals</a:t>
            </a:r>
          </a:p>
          <a:p>
            <a:r>
              <a:rPr lang="en-US" dirty="0"/>
              <a:t>Specialist support for wellbeing, spiritual and bereavement needs</a:t>
            </a:r>
          </a:p>
          <a:p>
            <a:endParaRPr lang="en-GB" dirty="0"/>
          </a:p>
          <a:p>
            <a:pPr marL="0" indent="0">
              <a:buNone/>
            </a:pPr>
            <a:endParaRPr lang="en-US" dirty="0"/>
          </a:p>
        </p:txBody>
      </p:sp>
    </p:spTree>
    <p:extLst>
      <p:ext uri="{BB962C8B-B14F-4D97-AF65-F5344CB8AC3E}">
        <p14:creationId xmlns:p14="http://schemas.microsoft.com/office/powerpoint/2010/main" val="3206600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66C4C68-9C76-5449-BBA0-107A51179E14}" type="slidenum">
              <a:rPr lang="en-US" smtClean="0"/>
              <a:pPr/>
              <a:t>8</a:t>
            </a:fld>
            <a:endParaRPr lang="en-US" dirty="0"/>
          </a:p>
        </p:txBody>
      </p:sp>
      <p:sp>
        <p:nvSpPr>
          <p:cNvPr id="9" name="Title 3">
            <a:extLst>
              <a:ext uri="{FF2B5EF4-FFF2-40B4-BE49-F238E27FC236}">
                <a16:creationId xmlns:a16="http://schemas.microsoft.com/office/drawing/2014/main" id="{95B8870E-4D7C-4E9A-8920-1CD737A7B8C0}"/>
              </a:ext>
            </a:extLst>
          </p:cNvPr>
          <p:cNvSpPr>
            <a:spLocks noGrp="1"/>
          </p:cNvSpPr>
          <p:nvPr>
            <p:ph type="title"/>
          </p:nvPr>
        </p:nvSpPr>
        <p:spPr>
          <a:xfrm>
            <a:off x="437248" y="397360"/>
            <a:ext cx="7536835" cy="667725"/>
          </a:xfrm>
        </p:spPr>
        <p:txBody>
          <a:bodyPr>
            <a:normAutofit/>
          </a:bodyPr>
          <a:lstStyle/>
          <a:p>
            <a:pPr algn="l"/>
            <a:r>
              <a:rPr lang="en-GB" sz="2800" b="1" dirty="0">
                <a:solidFill>
                  <a:srgbClr val="0070C0"/>
                </a:solidFill>
              </a:rPr>
              <a:t>Other Key Services</a:t>
            </a:r>
          </a:p>
        </p:txBody>
      </p:sp>
      <p:sp>
        <p:nvSpPr>
          <p:cNvPr id="10" name="Content Placeholder 5">
            <a:extLst>
              <a:ext uri="{FF2B5EF4-FFF2-40B4-BE49-F238E27FC236}">
                <a16:creationId xmlns:a16="http://schemas.microsoft.com/office/drawing/2014/main" id="{77D0DB8A-432C-47F5-BF24-C63EDC787BC9}"/>
              </a:ext>
            </a:extLst>
          </p:cNvPr>
          <p:cNvSpPr>
            <a:spLocks noGrp="1"/>
          </p:cNvSpPr>
          <p:nvPr>
            <p:ph idx="1"/>
          </p:nvPr>
        </p:nvSpPr>
        <p:spPr>
          <a:xfrm>
            <a:off x="408408" y="1316765"/>
            <a:ext cx="7841707" cy="4262771"/>
          </a:xfrm>
        </p:spPr>
        <p:txBody>
          <a:bodyPr>
            <a:normAutofit/>
          </a:bodyPr>
          <a:lstStyle/>
          <a:p>
            <a:pPr marL="0" indent="0">
              <a:buNone/>
            </a:pPr>
            <a:r>
              <a:rPr lang="en-GB" sz="1800" b="1" dirty="0">
                <a:solidFill>
                  <a:srgbClr val="0070C0"/>
                </a:solidFill>
              </a:rPr>
              <a:t>The specification is not intended to set out in great detail the following services but as they have a large contribution to a successful system they are briefly outlined in the specification</a:t>
            </a:r>
            <a:endParaRPr lang="en-GB" sz="1800" b="1" dirty="0"/>
          </a:p>
          <a:p>
            <a:pPr marL="0" indent="0">
              <a:buNone/>
            </a:pPr>
            <a:endParaRPr lang="en-GB" sz="1800" dirty="0"/>
          </a:p>
          <a:p>
            <a:r>
              <a:rPr lang="en-GB" dirty="0"/>
              <a:t>Hospice services</a:t>
            </a:r>
          </a:p>
          <a:p>
            <a:r>
              <a:rPr lang="en-GB" dirty="0"/>
              <a:t>Short Breaks and Respite</a:t>
            </a:r>
          </a:p>
          <a:p>
            <a:r>
              <a:rPr lang="en-GB" dirty="0"/>
              <a:t>Voluntary &amp; Community Sector Enterprises</a:t>
            </a:r>
          </a:p>
        </p:txBody>
      </p:sp>
    </p:spTree>
    <p:extLst>
      <p:ext uri="{BB962C8B-B14F-4D97-AF65-F5344CB8AC3E}">
        <p14:creationId xmlns:p14="http://schemas.microsoft.com/office/powerpoint/2010/main" val="42079270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66C4C68-9C76-5449-BBA0-107A51179E14}" type="slidenum">
              <a:rPr lang="en-US" smtClean="0"/>
              <a:pPr/>
              <a:t>9</a:t>
            </a:fld>
            <a:endParaRPr lang="en-US" dirty="0"/>
          </a:p>
        </p:txBody>
      </p:sp>
      <p:sp>
        <p:nvSpPr>
          <p:cNvPr id="9" name="Title 3">
            <a:extLst>
              <a:ext uri="{FF2B5EF4-FFF2-40B4-BE49-F238E27FC236}">
                <a16:creationId xmlns:a16="http://schemas.microsoft.com/office/drawing/2014/main" id="{95B8870E-4D7C-4E9A-8920-1CD737A7B8C0}"/>
              </a:ext>
            </a:extLst>
          </p:cNvPr>
          <p:cNvSpPr>
            <a:spLocks noGrp="1"/>
          </p:cNvSpPr>
          <p:nvPr>
            <p:ph type="title"/>
          </p:nvPr>
        </p:nvSpPr>
        <p:spPr>
          <a:xfrm>
            <a:off x="437248" y="397360"/>
            <a:ext cx="7536835" cy="667725"/>
          </a:xfrm>
        </p:spPr>
        <p:txBody>
          <a:bodyPr>
            <a:normAutofit fontScale="90000"/>
          </a:bodyPr>
          <a:lstStyle/>
          <a:p>
            <a:pPr algn="l"/>
            <a:br>
              <a:rPr lang="en-GB" sz="2800" dirty="0">
                <a:solidFill>
                  <a:srgbClr val="0070C0"/>
                </a:solidFill>
              </a:rPr>
            </a:br>
            <a:r>
              <a:rPr lang="en-GB" sz="2800" dirty="0">
                <a:solidFill>
                  <a:srgbClr val="0070C0"/>
                </a:solidFill>
              </a:rPr>
              <a:t>Key Care Components</a:t>
            </a:r>
            <a:br>
              <a:rPr lang="en-GB" sz="2800" dirty="0">
                <a:solidFill>
                  <a:srgbClr val="0070C0"/>
                </a:solidFill>
              </a:rPr>
            </a:br>
            <a:endParaRPr lang="en-GB" sz="2800" b="1" dirty="0">
              <a:solidFill>
                <a:srgbClr val="0070C0"/>
              </a:solidFill>
            </a:endParaRPr>
          </a:p>
        </p:txBody>
      </p:sp>
      <p:sp>
        <p:nvSpPr>
          <p:cNvPr id="10" name="Content Placeholder 5">
            <a:extLst>
              <a:ext uri="{FF2B5EF4-FFF2-40B4-BE49-F238E27FC236}">
                <a16:creationId xmlns:a16="http://schemas.microsoft.com/office/drawing/2014/main" id="{77D0DB8A-432C-47F5-BF24-C63EDC787BC9}"/>
              </a:ext>
            </a:extLst>
          </p:cNvPr>
          <p:cNvSpPr>
            <a:spLocks noGrp="1"/>
          </p:cNvSpPr>
          <p:nvPr>
            <p:ph idx="1"/>
          </p:nvPr>
        </p:nvSpPr>
        <p:spPr>
          <a:xfrm>
            <a:off x="408408" y="1316765"/>
            <a:ext cx="7841707" cy="4262771"/>
          </a:xfrm>
        </p:spPr>
        <p:txBody>
          <a:bodyPr>
            <a:noAutofit/>
          </a:bodyPr>
          <a:lstStyle/>
          <a:p>
            <a:pPr marL="0" indent="0">
              <a:buNone/>
            </a:pPr>
            <a:r>
              <a:rPr lang="en-GB" dirty="0"/>
              <a:t>The following areas are considered to be key to a successful model. Local implementation will require further agreement on detail:</a:t>
            </a:r>
          </a:p>
          <a:p>
            <a:r>
              <a:rPr lang="en-GB" dirty="0"/>
              <a:t>Personalised Care and Support Plan (can be the Advance Care Plan)</a:t>
            </a:r>
          </a:p>
          <a:p>
            <a:r>
              <a:rPr lang="en-GB" dirty="0"/>
              <a:t>Personal Health Budgets</a:t>
            </a:r>
          </a:p>
          <a:p>
            <a:r>
              <a:rPr lang="en-GB" dirty="0"/>
              <a:t>Assessing and Managing Family Needs</a:t>
            </a:r>
          </a:p>
          <a:p>
            <a:r>
              <a:rPr lang="en-GB" dirty="0"/>
              <a:t>Transition</a:t>
            </a:r>
          </a:p>
          <a:p>
            <a:r>
              <a:rPr lang="en-GB" dirty="0"/>
              <a:t>Communication</a:t>
            </a:r>
          </a:p>
          <a:p>
            <a:r>
              <a:rPr lang="en-GB" dirty="0"/>
              <a:t>Information and Data Sharing</a:t>
            </a:r>
          </a:p>
          <a:p>
            <a:r>
              <a:rPr lang="en-GB" dirty="0"/>
              <a:t>Managing Contentious Cases</a:t>
            </a:r>
          </a:p>
        </p:txBody>
      </p:sp>
    </p:spTree>
    <p:extLst>
      <p:ext uri="{BB962C8B-B14F-4D97-AF65-F5344CB8AC3E}">
        <p14:creationId xmlns:p14="http://schemas.microsoft.com/office/powerpoint/2010/main" val="2015538691"/>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5EB8"/>
      </a:dk2>
      <a:lt2>
        <a:srgbClr val="7C2855"/>
      </a:lt2>
      <a:accent1>
        <a:srgbClr val="003087"/>
      </a:accent1>
      <a:accent2>
        <a:srgbClr val="0072CE"/>
      </a:accent2>
      <a:accent3>
        <a:srgbClr val="00A9CE"/>
      </a:accent3>
      <a:accent4>
        <a:srgbClr val="41B6E6"/>
      </a:accent4>
      <a:accent5>
        <a:srgbClr val="425563"/>
      </a:accent5>
      <a:accent6>
        <a:srgbClr val="768692"/>
      </a:accent6>
      <a:hlink>
        <a:srgbClr val="7C2855"/>
      </a:hlink>
      <a:folHlink>
        <a:srgbClr val="7C2855"/>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ReviewDate xmlns="51367701-27c8-403e-a234-85855c5cd73e" xsi:nil="true"/>
    <SubjectArea xmlns="51367701-27c8-403e-a234-85855c5cd73e"/>
    <sub_x0020_topic xmlns="ddfc0607-48e1-4f98-8c6f-3287da82a77f">NHS70 PowerPoint template</sub_x0020_topic>
    <Topic xmlns="ddfc0607-48e1-4f98-8c6f-3287da82a77f">NHS70 Templates</Topic>
    <FOIClass xmlns="51367701-27c8-403e-a234-85855c5cd73e"/>
    <Classification xmlns="51367701-27c8-403e-a234-85855c5cd73e" xsi:nil="true"/>
    <Directorate xmlns="51367701-27c8-403e-a234-85855c5cd73e" xsi:nil="true"/>
    <Dept xmlns="51367701-27c8-403e-a234-85855c5cd73e" xsi:nil="true"/>
    <NHSOutcomesFrameworkDomain xmlns="51367701-27c8-403e-a234-85855c5cd73e"/>
    <DocumentCategory xmlns="51367701-27c8-403e-a234-85855c5cd73e" xsi:nil="true"/>
    <TaxCatchAll xmlns="cccaf3ac-2de9-44d4-aa31-54302fceb5f7">
      <Value>5849</Value>
    </TaxCatchAll>
    <SecurityClassification xmlns="51367701-27c8-403e-a234-85855c5cd73e" xsi:nil="true"/>
    <Readership_x002f_Audience xmlns="51367701-27c8-403e-a234-85855c5cd73e">All Staff</Readership_x002f_Audience>
    <TaxKeywordTaxHTField xmlns="51367701-27c8-403e-a234-85855c5cd73e">
      <Terms xmlns="http://schemas.microsoft.com/office/infopath/2007/PartnerControls">
        <TermInfo xmlns="http://schemas.microsoft.com/office/infopath/2007/PartnerControls">
          <TermName xmlns="http://schemas.microsoft.com/office/infopath/2007/PartnerControls">NHS70 Templates</TermName>
          <TermId xmlns="http://schemas.microsoft.com/office/infopath/2007/PartnerControls">449c0bcd-e986-4065-a557-71b8a30b8a7b</TermId>
        </TermInfo>
      </Terms>
    </TaxKeywordTaxHTField>
    <DocumentStatus xmlns="51367701-27c8-403e-a234-85855c5cd73e">Final</DocumentStatus>
    <DocumentVersion xmlns="51367701-27c8-403e-a234-85855c5cd73e">0.1</DocumentVersion>
    <DocumentAuthor xmlns="51367701-27c8-403e-a234-85855c5cd73e">
      <UserInfo>
        <DisplayName>Sally McMillan</DisplayName>
        <AccountId>9242</AccountId>
        <AccountType/>
      </UserInfo>
    </DocumentAuthor>
    <_dlc_DocId xmlns="cccaf3ac-2de9-44d4-aa31-54302fceb5f7">K57F673QWXRZ-1160-203</_dlc_DocId>
    <_dlc_DocIdUrl xmlns="cccaf3ac-2de9-44d4-aa31-54302fceb5f7">
      <Url>https://nhsengland.sharepoint.com/TeamCentre/VisionandValues/_layouts/15/DocIdRedir.aspx?ID=K57F673QWXRZ-1160-203</Url>
      <Description>K57F673QWXRZ-1160-203</Description>
    </_dlc_DocIdUrl>
    <SharedWithUsers xmlns="51367701-27c8-403e-a234-85855c5cd73e">
      <UserInfo>
        <DisplayName>Sarah Theaker</DisplayName>
        <AccountId>7123</AccountId>
        <AccountType/>
      </UserInfo>
    </SharedWithUsers>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Standard Document" ma:contentTypeID="0x0101009D2CD717CE7D2F4286D7A03A531D5A9C0200AE76E6465EBEB5438FF0151AFBA56FA9" ma:contentTypeVersion="39" ma:contentTypeDescription="Content Type for all the documents with a classification attached" ma:contentTypeScope="" ma:versionID="1c16e52bc33355676c77a00adbc6d230">
  <xsd:schema xmlns:xsd="http://www.w3.org/2001/XMLSchema" xmlns:xs="http://www.w3.org/2001/XMLSchema" xmlns:p="http://schemas.microsoft.com/office/2006/metadata/properties" xmlns:ns2="51367701-27c8-403e-a234-85855c5cd73e" xmlns:ns4="cccaf3ac-2de9-44d4-aa31-54302fceb5f7" xmlns:ns5="ddfc0607-48e1-4f98-8c6f-3287da82a77f" targetNamespace="http://schemas.microsoft.com/office/2006/metadata/properties" ma:root="true" ma:fieldsID="878608f0cadb484a640ca55c76b8bda4" ns2:_="" ns4:_="" ns5:_="">
    <xsd:import namespace="51367701-27c8-403e-a234-85855c5cd73e"/>
    <xsd:import namespace="cccaf3ac-2de9-44d4-aa31-54302fceb5f7"/>
    <xsd:import namespace="ddfc0607-48e1-4f98-8c6f-3287da82a77f"/>
    <xsd:element name="properties">
      <xsd:complexType>
        <xsd:sequence>
          <xsd:element name="documentManagement">
            <xsd:complexType>
              <xsd:all>
                <xsd:element ref="ns2:DocumentAuthor"/>
                <xsd:element ref="ns2:Classification" minOccurs="0"/>
                <xsd:element ref="ns2:DocumentCategory" minOccurs="0"/>
                <xsd:element ref="ns2:ReviewDate" minOccurs="0"/>
                <xsd:element ref="ns2:DocumentStatus"/>
                <xsd:element ref="ns2:DocumentVersion"/>
                <xsd:element ref="ns2:Directorate" minOccurs="0"/>
                <xsd:element ref="ns2:Dept" minOccurs="0"/>
                <xsd:element ref="ns2:SecurityClassification" minOccurs="0"/>
                <xsd:element ref="ns2:FOIClass" minOccurs="0"/>
                <xsd:element ref="ns2:Readership_x002f_Audience" minOccurs="0"/>
                <xsd:element ref="ns2:SubjectArea" minOccurs="0"/>
                <xsd:element ref="ns2:NHSOutcomesFrameworkDomain" minOccurs="0"/>
                <xsd:element ref="ns2:TaxKeywordTaxHTField" minOccurs="0"/>
                <xsd:element ref="ns4:TaxCatchAll" minOccurs="0"/>
                <xsd:element ref="ns4:TaxCatchAllLabel" minOccurs="0"/>
                <xsd:element ref="ns4:_dlc_DocId" minOccurs="0"/>
                <xsd:element ref="ns4:_dlc_DocIdUrl" minOccurs="0"/>
                <xsd:element ref="ns4:_dlc_DocIdPersistId" minOccurs="0"/>
                <xsd:element ref="ns2:SharedWithUsers" minOccurs="0"/>
                <xsd:element ref="ns2:SharedWithDetails" minOccurs="0"/>
                <xsd:element ref="ns5:Topic"/>
                <xsd:element ref="ns5:sub_x0020_topic" minOccurs="0"/>
                <xsd:element ref="ns2:LastSharedByUser" minOccurs="0"/>
                <xsd:element ref="ns2:LastSharedByTime" minOccurs="0"/>
                <xsd:element ref="ns5:MediaServiceMetadata" minOccurs="0"/>
                <xsd:element ref="ns5: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1367701-27c8-403e-a234-85855c5cd73e" elementFormDefault="qualified">
    <xsd:import namespace="http://schemas.microsoft.com/office/2006/documentManagement/types"/>
    <xsd:import namespace="http://schemas.microsoft.com/office/infopath/2007/PartnerControls"/>
    <xsd:element name="DocumentAuthor" ma:index="1" ma:displayName="Document Author" ma:list="UserInfo" ma:SharePointGroup="0" ma:internalName="DocumentAuth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Classification" ma:index="2" nillable="true" ma:displayName="Classification" ma:description="Classification of the document type" ma:format="Dropdown" ma:internalName="Classification">
      <xsd:simpleType>
        <xsd:restriction base="dms:Choice">
          <xsd:enumeration value="Guidance"/>
          <xsd:enumeration value="Statutory guidance"/>
          <xsd:enumeration value="Standard operating procedure"/>
          <xsd:enumeration value="Case study"/>
          <xsd:enumeration value="Report"/>
          <xsd:enumeration value="Template"/>
          <xsd:enumeration value="Form"/>
          <xsd:enumeration value="Audio / podcast"/>
          <xsd:enumeration value="Video / webcaste event"/>
          <xsd:enumeration value="Webinar"/>
          <xsd:enumeration value="Leaflet"/>
          <xsd:enumeration value="Toolkit"/>
          <xsd:enumeration value="Presentation"/>
          <xsd:enumeration value="Board paper"/>
          <xsd:enumeration value="Minutes"/>
          <xsd:enumeration value="Strategy"/>
          <xsd:enumeration value="Letter"/>
          <xsd:enumeration value="FAQs"/>
          <xsd:enumeration value="Lists / directory"/>
          <xsd:enumeration value="Leaflet"/>
          <xsd:enumeration value="Bulletin / newsletter"/>
        </xsd:restriction>
      </xsd:simpleType>
    </xsd:element>
    <xsd:element name="DocumentCategory" ma:index="5" nillable="true" ma:displayName="Document Category" ma:description="Types of documents available in the organisation" ma:format="Dropdown" ma:internalName="DocumentCategory">
      <xsd:simpleType>
        <xsd:restriction base="dms:Choice">
          <xsd:enumeration value="Report"/>
          <xsd:enumeration value="Protocol"/>
          <xsd:enumeration value="Plan"/>
          <xsd:enumeration value="Strategy"/>
          <xsd:enumeration value="Minutes"/>
          <xsd:enumeration value="Contract"/>
          <xsd:enumeration value="Budget"/>
          <xsd:enumeration value="Project"/>
        </xsd:restriction>
      </xsd:simpleType>
    </xsd:element>
    <xsd:element name="ReviewDate" ma:index="6" nillable="true" ma:displayName="Review Date" ma:format="DateOnly" ma:internalName="ReviewDate">
      <xsd:simpleType>
        <xsd:restriction base="dms:DateTime"/>
      </xsd:simpleType>
    </xsd:element>
    <xsd:element name="DocumentStatus" ma:index="7" ma:displayName="Document Status" ma:default="Pre-draft" ma:description="Status of Document e.g. Draft, Reviewed, Scheduled, Published, Final, Expired and Archived" ma:format="Dropdown" ma:internalName="DocumentStatus" ma:readOnly="false">
      <xsd:simpleType>
        <xsd:restriction base="dms:Choice">
          <xsd:enumeration value="Pre-draft"/>
          <xsd:enumeration value="Draft"/>
          <xsd:enumeration value="Reviewed"/>
          <xsd:enumeration value="Scheduled"/>
          <xsd:enumeration value="Published"/>
          <xsd:enumeration value="Final"/>
          <xsd:enumeration value="Expired"/>
          <xsd:enumeration value="Archived"/>
        </xsd:restriction>
      </xsd:simpleType>
    </xsd:element>
    <xsd:element name="DocumentVersion" ma:index="8" ma:displayName="Document Version" ma:default="0.1" ma:description="Version number of the current document" ma:internalName="DocumentVersion" ma:percentage="FALSE">
      <xsd:simpleType>
        <xsd:restriction base="dms:Number"/>
      </xsd:simpleType>
    </xsd:element>
    <xsd:element name="Directorate" ma:index="9" nillable="true" ma:displayName="Directorate" ma:description="List of all NHS England Directorates" ma:format="Dropdown" ma:internalName="Directorate" ma:readOnly="false">
      <xsd:simpleType>
        <xsd:restriction base="dms:Choice">
          <xsd:enumeration value="Policy"/>
          <xsd:enumeration value="Transformation &amp; Corporate Operations"/>
          <xsd:enumeration value="Patients and Information"/>
          <xsd:enumeration value="Operations"/>
          <xsd:enumeration value="Nursing"/>
          <xsd:enumeration value="Medical"/>
          <xsd:enumeration value="Human Resources"/>
          <xsd:enumeration value="Finance"/>
          <xsd:enumeration value="Commissioning Development"/>
          <xsd:enumeration value="CCG Submitted"/>
          <xsd:enumeration value="CSU Submitted"/>
          <xsd:enumeration value="None NHS England"/>
        </xsd:restriction>
      </xsd:simpleType>
    </xsd:element>
    <xsd:element name="Dept" ma:index="10" nillable="true" ma:displayName="Department/Team" ma:description="Select the originating directorate or department" ma:format="Dropdown" ma:internalName="Dept">
      <xsd:simpleType>
        <xsd:restriction base="dms:Choice">
          <xsd:enumeration value="Clinical Governance Support Unit"/>
          <xsd:enumeration value="Marketing &amp; Communications"/>
          <xsd:enumeration value="Education &amp; Training"/>
          <xsd:enumeration value="Estates"/>
          <xsd:enumeration value="Executive"/>
          <xsd:enumeration value="Facilities"/>
          <xsd:enumeration value="Finance"/>
          <xsd:enumeration value="Health &amp; Safety"/>
          <xsd:enumeration value="Health Records"/>
          <xsd:enumeration value="Human Resources"/>
          <xsd:enumeration value="IM&amp;T"/>
          <xsd:enumeration value="Procurement"/>
          <xsd:enumeration value="Security"/>
        </xsd:restriction>
      </xsd:simpleType>
    </xsd:element>
    <xsd:element name="SecurityClassification" ma:index="12" nillable="true" ma:displayName="Security Classification" ma:internalName="SecurityClassification">
      <xsd:simpleType>
        <xsd:restriction base="dms:Text">
          <xsd:maxLength value="255"/>
        </xsd:restriction>
      </xsd:simpleType>
    </xsd:element>
    <xsd:element name="FOIClass" ma:index="13" nillable="true" ma:displayName="FOI Class" ma:description="List of the seven FOI Classes" ma:internalName="FOIClass">
      <xsd:complexType>
        <xsd:complexContent>
          <xsd:extension base="dms:MultiChoice">
            <xsd:sequence>
              <xsd:element name="Value" maxOccurs="unbounded" minOccurs="0" nillable="true">
                <xsd:simpleType>
                  <xsd:restriction base="dms:Choice">
                    <xsd:enumeration value="Who we are and what we do"/>
                    <xsd:enumeration value="What we spend and how we spend it"/>
                    <xsd:enumeration value="What our priorities are and how we are doing"/>
                    <xsd:enumeration value="How we make decisions"/>
                    <xsd:enumeration value="Our policies and procedures"/>
                    <xsd:enumeration value="Lists and registers"/>
                    <xsd:enumeration value="The services we offer"/>
                    <xsd:enumeration value="No"/>
                    <xsd:enumeration value="Yes TBC"/>
                  </xsd:restriction>
                </xsd:simpleType>
              </xsd:element>
            </xsd:sequence>
          </xsd:extension>
        </xsd:complexContent>
      </xsd:complexType>
    </xsd:element>
    <xsd:element name="Readership_x002f_Audience" ma:index="14" nillable="true" ma:displayName="Suggested Readership/Audience" ma:default="All Staff" ma:description="Intended audience for the document" ma:format="Dropdown" ma:internalName="Readership_x002F_Audience" ma:readOnly="false">
      <xsd:simpleType>
        <xsd:restriction base="dms:Choice">
          <xsd:enumeration value="All Staff"/>
          <xsd:enumeration value="Consultants and Doctors"/>
          <xsd:enumeration value="Clinical staff"/>
          <xsd:enumeration value="Nursing staff"/>
          <xsd:enumeration value="Support staff"/>
          <xsd:enumeration value="External"/>
          <xsd:enumeration value="CCG Clinical Leaders"/>
          <xsd:enumeration value="CCG Chief Officers"/>
          <xsd:enumeration value="Other CCG members/staff"/>
          <xsd:enumeration value="CSU Managing Directors"/>
          <xsd:enumeration value="Care Trust CEs"/>
          <xsd:enumeration value="Foundation Trust CEs"/>
          <xsd:enumeration value="Medical Directors"/>
          <xsd:enumeration value="Directors of PH"/>
          <xsd:enumeration value="Directors of Nursing"/>
          <xsd:enumeration value="Local Authority CEs"/>
          <xsd:enumeration value="Directors of Adult social services"/>
          <xsd:enumeration value="Clinical reference groups"/>
          <xsd:enumeration value="Patients/public"/>
          <xsd:enumeration value="GPs"/>
          <xsd:enumeration value="Dentists"/>
          <xsd:enumeration value="Optometrists"/>
          <xsd:enumeration value="Nurses"/>
          <xsd:enumeration value="Allied health professionals"/>
          <xsd:enumeration value="NHS Trust Board Chairs"/>
          <xsd:enumeration value="NHS England Area Directors"/>
          <xsd:enumeration value="NHS England Regional Directors"/>
          <xsd:enumeration value="NHS Trust CEs"/>
          <xsd:enumeration value="All NHS England Employees"/>
          <xsd:enumeration value="Other"/>
        </xsd:restriction>
      </xsd:simpleType>
    </xsd:element>
    <xsd:element name="SubjectArea" ma:index="15" nillable="true" ma:displayName="Subject Area" ma:description="Which subjct area is the document relevant to" ma:internalName="SubjectArea">
      <xsd:complexType>
        <xsd:complexContent>
          <xsd:extension base="dms:MultiChoice">
            <xsd:sequence>
              <xsd:element name="Value" maxOccurs="unbounded" minOccurs="0" nillable="true">
                <xsd:simpleType>
                  <xsd:restriction base="dms:Choice">
                    <xsd:enumeration value="Developing CCGs"/>
                    <xsd:enumeration value="Leadership"/>
                    <xsd:enumeration value="Clinical Leadership"/>
                    <xsd:enumeration value="Specialised Commissioning"/>
                    <xsd:enumeration value="Primary Care Commissioning"/>
                    <xsd:enumeration value="Health and Justice Commissioning"/>
                    <xsd:enumeration value="Armed Forces and their Families Commissioning"/>
                    <xsd:enumeration value="Public Health Commissioning"/>
                    <xsd:enumeration value="Finance"/>
                    <xsd:enumeration value="Pricing and incentives"/>
                    <xsd:enumeration value="Choice, competition and procurement"/>
                    <xsd:enumeration value="Technology"/>
                    <xsd:enumeration value="Innovation"/>
                    <xsd:enumeration value="Information and Data"/>
                    <xsd:enumeration value="Public and patient involvement"/>
                    <xsd:enumeration value="Medicines and prescribing"/>
                    <xsd:enumeration value="Quality Improvement"/>
                    <xsd:enumeration value="Patient Safety"/>
                    <xsd:enumeration value="Screening and immunisation"/>
                    <xsd:enumeration value="Long term conditions"/>
                    <xsd:enumeration value="Maternity, children and young people"/>
                    <xsd:enumeration value="Integrated care"/>
                    <xsd:enumeration value="Emergency and Unplanned care"/>
                    <xsd:enumeration value="End Of Life care"/>
                    <xsd:enumeration value="Older People"/>
                    <xsd:enumeration value="Mental health"/>
                    <xsd:enumeration value="Planned care"/>
                    <xsd:enumeration value="Health inequalities"/>
                    <xsd:enumeration value="Governance / governance structures"/>
                    <xsd:enumeration value="Organisational development"/>
                  </xsd:restriction>
                </xsd:simpleType>
              </xsd:element>
            </xsd:sequence>
          </xsd:extension>
        </xsd:complexContent>
      </xsd:complexType>
    </xsd:element>
    <xsd:element name="NHSOutcomesFrameworkDomain" ma:index="16" nillable="true" ma:displayName="NHS Outcomes Framework Domain" ma:description="Which outcomes framework does the document relate to" ma:internalName="NHSOutcomesFrameworkDomain">
      <xsd:complexType>
        <xsd:complexContent>
          <xsd:extension base="dms:MultiChoice">
            <xsd:sequence>
              <xsd:element name="Value" maxOccurs="unbounded" minOccurs="0" nillable="true">
                <xsd:simpleType>
                  <xsd:restriction base="dms:Choice">
                    <xsd:enumeration value="1. Preventing people from dying prematurely"/>
                    <xsd:enumeration value="2. Enhancing quality of life for people with long term conditions"/>
                    <xsd:enumeration value="3. Helping people to recover from episodes of ill health or injury"/>
                    <xsd:enumeration value="4. Ensuring that people have a positive experience of care"/>
                    <xsd:enumeration value="5. Treating and caring for people in a safe environment and protecting them from avoidable harm"/>
                  </xsd:restriction>
                </xsd:simpleType>
              </xsd:element>
            </xsd:sequence>
          </xsd:extension>
        </xsd:complexContent>
      </xsd:complexType>
    </xsd:element>
    <xsd:element name="TaxKeywordTaxHTField" ma:index="19" ma:taxonomy="true" ma:internalName="TaxKeywordTaxHTField" ma:taxonomyFieldName="TaxKeyword" ma:displayName="Enterprise Keywords" ma:readOnly="false" ma:fieldId="{23f27201-bee3-471e-b2e7-b64fd8b7ca38}" ma:taxonomyMulti="true" ma:sspId="443b0bdb-28a8-4814-9fb9-624c17c095fc" ma:termSetId="00000000-0000-0000-0000-000000000000" ma:anchorId="00000000-0000-0000-0000-000000000000" ma:open="true" ma:isKeyword="true">
      <xsd:complexType>
        <xsd:sequence>
          <xsd:element ref="pc:Terms" minOccurs="0" maxOccurs="1"/>
        </xsd:sequence>
      </xsd:complexType>
    </xsd:element>
    <xsd:element name="SharedWithUsers" ma:index="29"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0" nillable="true" ma:displayName="Shared With Details" ma:description="" ma:internalName="SharedWithDetails" ma:readOnly="true">
      <xsd:simpleType>
        <xsd:restriction base="dms:Note">
          <xsd:maxLength value="255"/>
        </xsd:restriction>
      </xsd:simpleType>
    </xsd:element>
    <xsd:element name="LastSharedByUser" ma:index="33" nillable="true" ma:displayName="Last Shared By User" ma:description="" ma:internalName="LastSharedByUser" ma:readOnly="true">
      <xsd:simpleType>
        <xsd:restriction base="dms:Note">
          <xsd:maxLength value="255"/>
        </xsd:restriction>
      </xsd:simpleType>
    </xsd:element>
    <xsd:element name="LastSharedByTime" ma:index="34"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cccaf3ac-2de9-44d4-aa31-54302fceb5f7"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0e57bc44-36d8-4ce3-968d-20dac5a927c3}" ma:internalName="TaxCatchAll" ma:showField="CatchAllData" ma:web="51367701-27c8-403e-a234-85855c5cd73e">
      <xsd:complexType>
        <xsd:complexContent>
          <xsd:extension base="dms:MultiChoiceLookup">
            <xsd:sequence>
              <xsd:element name="Value" type="dms:Lookup" maxOccurs="unbounded" minOccurs="0" nillable="true"/>
            </xsd:sequence>
          </xsd:extension>
        </xsd:complexContent>
      </xsd:complexType>
    </xsd:element>
    <xsd:element name="TaxCatchAllLabel" ma:index="21" nillable="true" ma:displayName="Taxonomy Catch All Column1" ma:hidden="true" ma:list="{0e57bc44-36d8-4ce3-968d-20dac5a927c3}" ma:internalName="TaxCatchAllLabel" ma:readOnly="true" ma:showField="CatchAllDataLabel" ma:web="51367701-27c8-403e-a234-85855c5cd73e">
      <xsd:complexType>
        <xsd:complexContent>
          <xsd:extension base="dms:MultiChoiceLookup">
            <xsd:sequence>
              <xsd:element name="Value" type="dms:Lookup" maxOccurs="unbounded" minOccurs="0" nillable="true"/>
            </xsd:sequence>
          </xsd:extension>
        </xsd:complexContent>
      </xsd:complexType>
    </xsd:element>
    <xsd:element name="_dlc_DocId" ma:index="26" nillable="true" ma:displayName="Document ID Value" ma:description="The value of the document ID assigned to this item." ma:internalName="_dlc_DocId" ma:readOnly="true">
      <xsd:simpleType>
        <xsd:restriction base="dms:Text"/>
      </xsd:simpleType>
    </xsd:element>
    <xsd:element name="_dlc_DocIdUrl" ma:index="27"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8"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ddfc0607-48e1-4f98-8c6f-3287da82a77f" elementFormDefault="qualified">
    <xsd:import namespace="http://schemas.microsoft.com/office/2006/documentManagement/types"/>
    <xsd:import namespace="http://schemas.microsoft.com/office/infopath/2007/PartnerControls"/>
    <xsd:element name="Topic" ma:index="31" ma:displayName="Topic" ma:internalName="Topic">
      <xsd:simpleType>
        <xsd:restriction base="dms:Text">
          <xsd:maxLength value="100"/>
        </xsd:restriction>
      </xsd:simpleType>
    </xsd:element>
    <xsd:element name="sub_x0020_topic" ma:index="32" nillable="true" ma:displayName="sub topic" ma:internalName="sub_x0020_topic">
      <xsd:simpleType>
        <xsd:restriction base="dms:Text">
          <xsd:maxLength value="100"/>
        </xsd:restriction>
      </xsd:simpleType>
    </xsd:element>
    <xsd:element name="MediaServiceMetadata" ma:index="35" nillable="true" ma:displayName="MediaServiceMetadata" ma:description="" ma:hidden="true" ma:internalName="MediaServiceMetadata" ma:readOnly="true">
      <xsd:simpleType>
        <xsd:restriction base="dms:Note"/>
      </xsd:simpleType>
    </xsd:element>
    <xsd:element name="MediaServiceFastMetadata" ma:index="36"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inOccurs="0" maxOccurs="1" ma:index="3" ma:displayName="Title"/>
        <xsd:element ref="dc:subject" minOccurs="0" maxOccurs="1" ma:index="4" ma:displayName="Subject"/>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FAB3A11-657B-49A1-8776-228FFF9422B5}">
  <ds:schemaRefs>
    <ds:schemaRef ds:uri="http://purl.org/dc/dcmitype/"/>
    <ds:schemaRef ds:uri="51367701-27c8-403e-a234-85855c5cd73e"/>
    <ds:schemaRef ds:uri="http://purl.org/dc/elements/1.1/"/>
    <ds:schemaRef ds:uri="http://schemas.microsoft.com/office/2006/documentManagement/types"/>
    <ds:schemaRef ds:uri="cccaf3ac-2de9-44d4-aa31-54302fceb5f7"/>
    <ds:schemaRef ds:uri="http://schemas.microsoft.com/office/infopath/2007/PartnerControls"/>
    <ds:schemaRef ds:uri="ddfc0607-48e1-4f98-8c6f-3287da82a77f"/>
    <ds:schemaRef ds:uri="http://purl.org/dc/terms/"/>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2432203C-F4F7-4F7B-A594-919F4306F174}">
  <ds:schemaRefs>
    <ds:schemaRef ds:uri="http://schemas.microsoft.com/sharepoint/events"/>
  </ds:schemaRefs>
</ds:datastoreItem>
</file>

<file path=customXml/itemProps3.xml><?xml version="1.0" encoding="utf-8"?>
<ds:datastoreItem xmlns:ds="http://schemas.openxmlformats.org/officeDocument/2006/customXml" ds:itemID="{F9A3EBA1-290F-4D88-B696-F29EA29D1186}">
  <ds:schemaRefs>
    <ds:schemaRef ds:uri="http://schemas.microsoft.com/sharepoint/v3/contenttype/forms"/>
  </ds:schemaRefs>
</ds:datastoreItem>
</file>

<file path=customXml/itemProps4.xml><?xml version="1.0" encoding="utf-8"?>
<ds:datastoreItem xmlns:ds="http://schemas.openxmlformats.org/officeDocument/2006/customXml" ds:itemID="{3AE98589-69C1-4613-9BDA-C55DA773A8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1367701-27c8-403e-a234-85855c5cd73e"/>
    <ds:schemaRef ds:uri="cccaf3ac-2de9-44d4-aa31-54302fceb5f7"/>
    <ds:schemaRef ds:uri="ddfc0607-48e1-4f98-8c6f-3287da82a77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3757</TotalTime>
  <Words>631</Words>
  <Application>Microsoft Office PowerPoint</Application>
  <PresentationFormat>On-screen Show (4:3)</PresentationFormat>
  <Paragraphs>86</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Palliative Care and End of Life Care for Children &amp; Young People  The Service Specification </vt:lpstr>
      <vt:lpstr>Objectives of the Specification</vt:lpstr>
      <vt:lpstr>What the Specification is NOT for</vt:lpstr>
      <vt:lpstr>Introduction and Outcomes</vt:lpstr>
      <vt:lpstr>Tiers of Care</vt:lpstr>
      <vt:lpstr>Tiers of Care</vt:lpstr>
      <vt:lpstr>Tiers of Care</vt:lpstr>
      <vt:lpstr>Other Key Services</vt:lpstr>
      <vt:lpstr> Key Care Components </vt:lpstr>
      <vt:lpstr>Other Information in the Specification</vt:lpstr>
      <vt:lpstr>Next Steps </vt:lpstr>
    </vt:vector>
  </TitlesOfParts>
  <Company>Smith &amp; Milton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anne.champagne@nhs.net</dc:creator>
  <cp:keywords>NHS70 Templates</cp:keywords>
  <cp:lastModifiedBy>Abi Warren</cp:lastModifiedBy>
  <cp:revision>238</cp:revision>
  <cp:lastPrinted>2018-07-31T11:08:34Z</cp:lastPrinted>
  <dcterms:created xsi:type="dcterms:W3CDTF">2014-04-08T10:27:44Z</dcterms:created>
  <dcterms:modified xsi:type="dcterms:W3CDTF">2019-07-17T08:45:47Z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0x0101009D2CD717CE7D2F4286D7A03A531D5A9C0200AE76E6465EBEB5438FF0151AFBA56FA9</vt:lpwstr>
  </property>
  <property fmtid="{D5CDD505-2E9C-101B-9397-08002B2CF9AE}" pid="3" name="_dlc_DocIdItemGuid">
    <vt:lpwstr>4617b57f-5962-4a00-a129-231d4f6407ab</vt:lpwstr>
  </property>
  <property fmtid="{D5CDD505-2E9C-101B-9397-08002B2CF9AE}" pid="4" name="TaxKeyword">
    <vt:lpwstr>5849;#NHS70 Templates|449c0bcd-e986-4065-a557-71b8a30b8a7b</vt:lpwstr>
  </property>
</Properties>
</file>