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9" r:id="rId3"/>
    <p:sldId id="281" r:id="rId4"/>
    <p:sldId id="274" r:id="rId5"/>
    <p:sldId id="284" r:id="rId6"/>
    <p:sldId id="292" r:id="rId7"/>
    <p:sldId id="287" r:id="rId8"/>
    <p:sldId id="288" r:id="rId9"/>
    <p:sldId id="289" r:id="rId10"/>
    <p:sldId id="290" r:id="rId11"/>
    <p:sldId id="291" r:id="rId12"/>
    <p:sldId id="280" r:id="rId13"/>
    <p:sldId id="275" r:id="rId14"/>
    <p:sldId id="282" r:id="rId15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victa.cantium.net\kccroot\users\shq\shq6\MatheM02\Desktop\SCHEME%20OF%20WORK\C%20&amp;%20YP%20EOLC\Data\Mel%20Living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victa.cantium.net\kccroot\users\shq\shq6\MatheM02\Desktop\SCHEME%20OF%20WORK\C%20&amp;%20YP%20EOLC\Data\Mel%20Death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victa.cantium.net\kccroot\users\shq\shq6\MatheM02\Desktop\SCHEME%20OF%20WORK\C%20&amp;%20YP%20EOLC\Data\Mel%20Death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Sheet1!$I$3:$I$6</c:f>
                <c:numCache>
                  <c:formatCode>General</c:formatCode>
                  <c:ptCount val="4"/>
                  <c:pt idx="0">
                    <c:v>0.98629961482222694</c:v>
                  </c:pt>
                  <c:pt idx="1">
                    <c:v>1.0277489793468702</c:v>
                  </c:pt>
                  <c:pt idx="2">
                    <c:v>1.0953404662876607</c:v>
                  </c:pt>
                  <c:pt idx="3">
                    <c:v>1.1193655928851929</c:v>
                  </c:pt>
                </c:numCache>
              </c:numRef>
            </c:plus>
            <c:minus>
              <c:numRef>
                <c:f>Sheet1!$H$3:$H$6</c:f>
                <c:numCache>
                  <c:formatCode>General</c:formatCode>
                  <c:ptCount val="4"/>
                  <c:pt idx="0">
                    <c:v>0.91794386413064333</c:v>
                  </c:pt>
                  <c:pt idx="1">
                    <c:v>0.9594795639858017</c:v>
                  </c:pt>
                  <c:pt idx="2">
                    <c:v>1.0284515382407731</c:v>
                  </c:pt>
                  <c:pt idx="3">
                    <c:v>1.0525754647905934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Sheet1!$B$10:$B$13</c:f>
              <c:strCache>
                <c:ptCount val="4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</c:strCache>
            </c:strRef>
          </c:cat>
          <c:val>
            <c:numRef>
              <c:f>Sheet1!$C$10:$C$13</c:f>
              <c:numCache>
                <c:formatCode>General</c:formatCode>
                <c:ptCount val="4"/>
                <c:pt idx="0">
                  <c:v>9.9</c:v>
                </c:pt>
                <c:pt idx="1">
                  <c:v>10.8</c:v>
                </c:pt>
                <c:pt idx="2">
                  <c:v>12.6</c:v>
                </c:pt>
                <c:pt idx="3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31-461A-8C5A-11952E7894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57568"/>
        <c:axId val="599758552"/>
      </c:lineChart>
      <c:catAx>
        <c:axId val="599757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 dirty="0">
                    <a:latin typeface="Calibri" panose="020F0502020204030204" pitchFamily="34" charset="0"/>
                  </a:rPr>
                  <a:t>Financial</a:t>
                </a:r>
                <a:r>
                  <a:rPr lang="en-GB" sz="1400" b="1" baseline="0" dirty="0">
                    <a:latin typeface="Calibri" panose="020F0502020204030204" pitchFamily="34" charset="0"/>
                  </a:rPr>
                  <a:t> year</a:t>
                </a:r>
                <a:endParaRPr lang="en-GB" sz="1400" b="1" dirty="0">
                  <a:latin typeface="Calibri" panose="020F0502020204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58552"/>
        <c:crosses val="autoZero"/>
        <c:auto val="1"/>
        <c:lblAlgn val="ctr"/>
        <c:lblOffset val="100"/>
        <c:noMultiLvlLbl val="0"/>
      </c:catAx>
      <c:valAx>
        <c:axId val="599758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GB" sz="1400" b="1" baseline="0" dirty="0">
                    <a:latin typeface="Calibri" panose="020F0502020204030204" pitchFamily="34" charset="0"/>
                  </a:rPr>
                  <a:t>Individuals per 10,000 population</a:t>
                </a:r>
                <a:endParaRPr lang="en-GB" sz="1400" b="1" dirty="0">
                  <a:latin typeface="Calibri" panose="020F0502020204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5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Graphs!$F$8</c:f>
              <c:strCache>
                <c:ptCount val="1"/>
                <c:pt idx="0">
                  <c:v>Deaths per 100,000 relevant population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Graphs!$B$9:$B$12</c:f>
              <c:strCache>
                <c:ptCount val="4"/>
                <c:pt idx="0">
                  <c:v>2006-8</c:v>
                </c:pt>
                <c:pt idx="1">
                  <c:v>2009-11</c:v>
                </c:pt>
                <c:pt idx="2">
                  <c:v>2012-14</c:v>
                </c:pt>
                <c:pt idx="3">
                  <c:v>2015-17</c:v>
                </c:pt>
              </c:strCache>
            </c:strRef>
          </c:cat>
          <c:val>
            <c:numRef>
              <c:f>Graphs!$F$9:$F$12</c:f>
              <c:numCache>
                <c:formatCode>General</c:formatCode>
                <c:ptCount val="4"/>
                <c:pt idx="0">
                  <c:v>8.5</c:v>
                </c:pt>
                <c:pt idx="1">
                  <c:v>6.8</c:v>
                </c:pt>
                <c:pt idx="2">
                  <c:v>5.6</c:v>
                </c:pt>
                <c:pt idx="3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8B-467D-B716-F03B96973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2152648"/>
        <c:axId val="562148384"/>
      </c:lineChart>
      <c:catAx>
        <c:axId val="562152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GB" sz="1400" b="1" baseline="0" dirty="0">
                    <a:latin typeface="Calibri" panose="020F0502020204030204" pitchFamily="34" charset="0"/>
                  </a:rPr>
                  <a:t>Years of registration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148384"/>
        <c:crosses val="autoZero"/>
        <c:auto val="1"/>
        <c:lblAlgn val="ctr"/>
        <c:lblOffset val="100"/>
        <c:noMultiLvlLbl val="0"/>
      </c:catAx>
      <c:valAx>
        <c:axId val="562148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GB" sz="1200" b="1" dirty="0">
                    <a:latin typeface="Calibri" panose="020F0502020204030204" pitchFamily="34" charset="0"/>
                  </a:rPr>
                  <a:t>Deaths</a:t>
                </a:r>
                <a:r>
                  <a:rPr lang="en-GB" sz="1200" b="1" baseline="0" dirty="0">
                    <a:latin typeface="Calibri" panose="020F0502020204030204" pitchFamily="34" charset="0"/>
                  </a:rPr>
                  <a:t> per 100,000 relevant population</a:t>
                </a:r>
                <a:endParaRPr lang="en-GB" sz="1200" b="1" dirty="0">
                  <a:latin typeface="Calibri" panose="020F0502020204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152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Graphs!$B$150</c:f>
              <c:strCache>
                <c:ptCount val="1"/>
                <c:pt idx="0">
                  <c:v>Home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Graphs!$C$149:$F$149</c:f>
              <c:strCache>
                <c:ptCount val="4"/>
                <c:pt idx="0">
                  <c:v>2006-8</c:v>
                </c:pt>
                <c:pt idx="1">
                  <c:v>2009-11</c:v>
                </c:pt>
                <c:pt idx="2">
                  <c:v>2012-14</c:v>
                </c:pt>
                <c:pt idx="3">
                  <c:v>2015-17</c:v>
                </c:pt>
              </c:strCache>
            </c:strRef>
          </c:cat>
          <c:val>
            <c:numRef>
              <c:f>Graphs!$C$150:$F$150</c:f>
              <c:numCache>
                <c:formatCode>General</c:formatCode>
                <c:ptCount val="4"/>
                <c:pt idx="0">
                  <c:v>27</c:v>
                </c:pt>
                <c:pt idx="1">
                  <c:v>20</c:v>
                </c:pt>
                <c:pt idx="2">
                  <c:v>17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8F-4F44-AEF3-E3F64A740A58}"/>
            </c:ext>
          </c:extLst>
        </c:ser>
        <c:ser>
          <c:idx val="1"/>
          <c:order val="1"/>
          <c:tx>
            <c:strRef>
              <c:f>Graphs!$B$151</c:f>
              <c:strCache>
                <c:ptCount val="1"/>
                <c:pt idx="0">
                  <c:v>Hospice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Graphs!$C$149:$F$149</c:f>
              <c:strCache>
                <c:ptCount val="4"/>
                <c:pt idx="0">
                  <c:v>2006-8</c:v>
                </c:pt>
                <c:pt idx="1">
                  <c:v>2009-11</c:v>
                </c:pt>
                <c:pt idx="2">
                  <c:v>2012-14</c:v>
                </c:pt>
                <c:pt idx="3">
                  <c:v>2015-17</c:v>
                </c:pt>
              </c:strCache>
            </c:strRef>
          </c:cat>
          <c:val>
            <c:numRef>
              <c:f>Graphs!$C$151:$F$151</c:f>
              <c:numCache>
                <c:formatCode>General</c:formatCode>
                <c:ptCount val="4"/>
                <c:pt idx="0">
                  <c:v>7</c:v>
                </c:pt>
                <c:pt idx="1">
                  <c:v>9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8F-4F44-AEF3-E3F64A740A58}"/>
            </c:ext>
          </c:extLst>
        </c:ser>
        <c:ser>
          <c:idx val="2"/>
          <c:order val="2"/>
          <c:tx>
            <c:strRef>
              <c:f>Graphs!$B$152</c:f>
              <c:strCache>
                <c:ptCount val="1"/>
                <c:pt idx="0">
                  <c:v>Hospital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Graphs!$C$149:$F$149</c:f>
              <c:strCache>
                <c:ptCount val="4"/>
                <c:pt idx="0">
                  <c:v>2006-8</c:v>
                </c:pt>
                <c:pt idx="1">
                  <c:v>2009-11</c:v>
                </c:pt>
                <c:pt idx="2">
                  <c:v>2012-14</c:v>
                </c:pt>
                <c:pt idx="3">
                  <c:v>2015-17</c:v>
                </c:pt>
              </c:strCache>
            </c:strRef>
          </c:cat>
          <c:val>
            <c:numRef>
              <c:f>Graphs!$C$152:$F$152</c:f>
              <c:numCache>
                <c:formatCode>General</c:formatCode>
                <c:ptCount val="4"/>
                <c:pt idx="0">
                  <c:v>50</c:v>
                </c:pt>
                <c:pt idx="1">
                  <c:v>40</c:v>
                </c:pt>
                <c:pt idx="2">
                  <c:v>36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8F-4F44-AEF3-E3F64A740A58}"/>
            </c:ext>
          </c:extLst>
        </c:ser>
        <c:ser>
          <c:idx val="3"/>
          <c:order val="3"/>
          <c:tx>
            <c:strRef>
              <c:f>Graphs!$B$153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Graphs!$C$149:$F$149</c:f>
              <c:strCache>
                <c:ptCount val="4"/>
                <c:pt idx="0">
                  <c:v>2006-8</c:v>
                </c:pt>
                <c:pt idx="1">
                  <c:v>2009-11</c:v>
                </c:pt>
                <c:pt idx="2">
                  <c:v>2012-14</c:v>
                </c:pt>
                <c:pt idx="3">
                  <c:v>2015-17</c:v>
                </c:pt>
              </c:strCache>
            </c:strRef>
          </c:cat>
          <c:val>
            <c:numRef>
              <c:f>Graphs!$C$153:$F$153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F-4F44-AEF3-E3F64A740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1927112"/>
        <c:axId val="651929080"/>
      </c:barChart>
      <c:catAx>
        <c:axId val="651927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 dirty="0">
                    <a:latin typeface="Calibri" panose="020F0502020204030204" pitchFamily="34" charset="0"/>
                  </a:rPr>
                  <a:t>Years</a:t>
                </a:r>
                <a:r>
                  <a:rPr lang="en-GB" sz="1400" b="1" baseline="0" dirty="0">
                    <a:latin typeface="Calibri" panose="020F0502020204030204" pitchFamily="34" charset="0"/>
                  </a:rPr>
                  <a:t> of registration</a:t>
                </a:r>
                <a:endParaRPr lang="en-GB" sz="1400" b="1" dirty="0">
                  <a:latin typeface="Calibri" panose="020F0502020204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1929080"/>
        <c:crosses val="autoZero"/>
        <c:auto val="1"/>
        <c:lblAlgn val="ctr"/>
        <c:lblOffset val="100"/>
        <c:noMultiLvlLbl val="0"/>
      </c:catAx>
      <c:valAx>
        <c:axId val="651929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GB" sz="1400" b="1" baseline="0" dirty="0">
                    <a:latin typeface="Calibri" panose="020F0502020204030204" pitchFamily="34" charset="0"/>
                  </a:rPr>
                  <a:t>Deaths</a:t>
                </a:r>
                <a:endParaRPr lang="en-GB" sz="1400" b="1" dirty="0">
                  <a:latin typeface="Calibri" panose="020F050202020403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1927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27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E5BA2-0104-46D7-AA71-847B1D5467C5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27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B08E5-9EB6-4A60-A45E-A92463ED15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882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1AEE1-4C9C-438E-BD81-4BB6B0095844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2923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32B1D-3F55-466C-ACF9-1314C4BBB9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15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g9nIW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www.togetherforshortlives.org.uk/commissioning2017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NICE ‘End of life care for infants, children and young people with life-limiting conditions: planning and management’ guidance recommends that a multidisciplinary specialist paediatric palliative care team should include, at a minimum: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paediatric palliative care consultant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nurse with expertise in paediatric palliative care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pharmacist with expertise in specialist paediatric palliative care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experts in child and family support who have experience in end of life care (for example in providing social, practical, emotional, psychological and spiritual support)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asked each CCG whether they commissioned services that could provide this. We found that currently just 29% of CCGs are able to offer this, while only 22% can provide this out of hours.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NICE (2016). End of life care for infants, children and young people with life-limiting conditions: planning and management. P31. Available at: </a:t>
            </a:r>
            <a:r>
              <a:rPr lang="en-GB" sz="1200" u="sng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http://bit.ly/2g9nIWA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4998A-5F0B-42EF-8839-D042D866262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33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F53770A-7171-4FDD-8425-44ED8688EA68}" type="datetimeFigureOut">
              <a:rPr lang="en-GB" smtClean="0"/>
              <a:t>17/07/2019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0411504-649D-41B8-AD2F-85EFAB5BDB82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Kent and Medway</a:t>
            </a:r>
            <a:br>
              <a:rPr lang="en-GB" b="1" dirty="0">
                <a:latin typeface="Calibri" panose="020F0502020204030204" pitchFamily="34" charset="0"/>
              </a:rPr>
            </a:br>
            <a:r>
              <a:rPr lang="en-GB" b="1" dirty="0">
                <a:latin typeface="Calibri" panose="020F0502020204030204" pitchFamily="34" charset="0"/>
              </a:rPr>
              <a:t>Managed clinical network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145961" y="2550845"/>
            <a:ext cx="6511131" cy="329259"/>
          </a:xfrm>
        </p:spPr>
        <p:txBody>
          <a:bodyPr>
            <a:noAutofit/>
          </a:bodyPr>
          <a:lstStyle/>
          <a:p>
            <a:r>
              <a:rPr lang="en-GB" sz="2000" b="1" dirty="0">
                <a:latin typeface="Calibri" panose="020F0502020204030204" pitchFamily="34" charset="0"/>
              </a:rPr>
              <a:t>JULY 2019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274763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63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</a:rPr>
              <a:t>Deceased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3" y="1427868"/>
            <a:ext cx="6999557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" b="1" dirty="0">
                <a:latin typeface="Calibri" panose="020F0502020204030204" pitchFamily="34" charset="0"/>
              </a:rPr>
              <a:t>Overall trend</a:t>
            </a:r>
            <a:endParaRPr lang="en-GB" sz="16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5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63B77C1-FE0E-47F4-B5C3-2DF4708C88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471984"/>
              </p:ext>
            </p:extLst>
          </p:nvPr>
        </p:nvGraphicFramePr>
        <p:xfrm>
          <a:off x="1054103" y="1772816"/>
          <a:ext cx="6830265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BEFD04B-9EE4-42B9-8549-936B5A0A1F40}"/>
              </a:ext>
            </a:extLst>
          </p:cNvPr>
          <p:cNvSpPr txBox="1"/>
          <p:nvPr/>
        </p:nvSpPr>
        <p:spPr>
          <a:xfrm>
            <a:off x="2267744" y="2708920"/>
            <a:ext cx="79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CE17FA-0FA2-4A39-8162-539F82021892}"/>
              </a:ext>
            </a:extLst>
          </p:cNvPr>
          <p:cNvSpPr txBox="1"/>
          <p:nvPr/>
        </p:nvSpPr>
        <p:spPr>
          <a:xfrm>
            <a:off x="6786972" y="3588108"/>
            <a:ext cx="79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59</a:t>
            </a:r>
          </a:p>
        </p:txBody>
      </p:sp>
    </p:spTree>
    <p:extLst>
      <p:ext uri="{BB962C8B-B14F-4D97-AF65-F5344CB8AC3E}">
        <p14:creationId xmlns:p14="http://schemas.microsoft.com/office/powerpoint/2010/main" val="225706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</a:rPr>
              <a:t>Deceased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21" y="1700808"/>
            <a:ext cx="6999557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" b="1" dirty="0">
                <a:latin typeface="Calibri" panose="020F0502020204030204" pitchFamily="34" charset="0"/>
              </a:rPr>
              <a:t>Location of death: </a:t>
            </a:r>
            <a:endParaRPr lang="en-GB" sz="16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5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3A838BA-33B3-41F8-AA90-155A29035A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9615978"/>
              </p:ext>
            </p:extLst>
          </p:nvPr>
        </p:nvGraphicFramePr>
        <p:xfrm>
          <a:off x="755576" y="2169160"/>
          <a:ext cx="6192688" cy="356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9842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32656"/>
            <a:ext cx="7520940" cy="548640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Recommendations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800" dirty="0">
                <a:latin typeface="Calibri" panose="020F0502020204030204" pitchFamily="34" charset="0"/>
              </a:rPr>
              <a:t>Service activity data: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Patient and family engagement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Use KID for cohort 2 data to link unplanned admission rates and hospital deaths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CDOP data showing deaths by preferred place of death (new National Child Mortality Database April 2019) 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Include neonates to reflect the wider system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Look at prevalence by ethnicity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Engage Acute NHS Trusts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Prevalence in males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480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alibri" panose="020F0502020204030204" pitchFamily="34" charset="0"/>
              </a:rPr>
              <a:t>Next Steps </a:t>
            </a:r>
            <a:r>
              <a:rPr lang="en-GB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GB" sz="23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300" dirty="0">
                <a:latin typeface="Calibri" panose="020F0502020204030204" pitchFamily="34" charset="0"/>
                <a:cs typeface="Arial" panose="020B0604020202020204" pitchFamily="34" charset="0"/>
              </a:rPr>
              <a:t>Seek co-production with CYP &amp; families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300" dirty="0">
                <a:latin typeface="Calibri" panose="020F0502020204030204" pitchFamily="34" charset="0"/>
                <a:cs typeface="Arial" panose="020B0604020202020204" pitchFamily="34" charset="0"/>
              </a:rPr>
              <a:t>Agree core objectives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300" dirty="0">
                <a:latin typeface="Calibri" panose="020F0502020204030204" pitchFamily="34" charset="0"/>
                <a:cs typeface="Arial" panose="020B0604020202020204" pitchFamily="34" charset="0"/>
              </a:rPr>
              <a:t>Agree accountabilities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300" dirty="0">
                <a:latin typeface="Calibri" panose="020F0502020204030204" pitchFamily="34" charset="0"/>
                <a:cs typeface="Arial" panose="020B0604020202020204" pitchFamily="34" charset="0"/>
              </a:rPr>
              <a:t>Align MCN strategy to NHS Long Term Plan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300" dirty="0">
                <a:latin typeface="Calibri" panose="020F0502020204030204" pitchFamily="34" charset="0"/>
                <a:cs typeface="Arial" panose="020B0604020202020204" pitchFamily="34" charset="0"/>
              </a:rPr>
              <a:t>Seek route to Integrated Care System sign off (mandate) </a:t>
            </a:r>
          </a:p>
        </p:txBody>
      </p:sp>
    </p:spTree>
    <p:extLst>
      <p:ext uri="{BB962C8B-B14F-4D97-AF65-F5344CB8AC3E}">
        <p14:creationId xmlns:p14="http://schemas.microsoft.com/office/powerpoint/2010/main" val="3640473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TIPs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Seek representation from Commissioners &amp; Providers + co-opt 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Seek co-production with CYP &amp; families from the outset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Develop a Executive Group - strategic steer &amp; decision makers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Develop a Clinical Reference Group – get stuff done!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Seek specialist paediatric palliative care team support (sessions)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Refer to reliable data (National Child Mortality Database April 2019)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Align to NHS Long Term Plan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Seek routes to achieving sign-off via Integrated Care Systems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Above all, be patient! </a:t>
            </a:r>
          </a:p>
        </p:txBody>
      </p:sp>
    </p:spTree>
    <p:extLst>
      <p:ext uri="{BB962C8B-B14F-4D97-AF65-F5344CB8AC3E}">
        <p14:creationId xmlns:p14="http://schemas.microsoft.com/office/powerpoint/2010/main" val="376111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alibri" panose="020F0502020204030204" pitchFamily="34" charset="0"/>
              </a:rPr>
              <a:t>Kent and Medway MCN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GB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Calibri" panose="020F0502020204030204" pitchFamily="34" charset="0"/>
              </a:rPr>
              <a:t>Background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Calibri" panose="020F0502020204030204" pitchFamily="34" charset="0"/>
              </a:rPr>
              <a:t>KCC Public Health Observatory findings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Calibri" panose="020F0502020204030204" pitchFamily="34" charset="0"/>
              </a:rPr>
              <a:t>MCN Strategy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Calibri" panose="020F0502020204030204" pitchFamily="34" charset="0"/>
              </a:rPr>
              <a:t>Next steps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Calibri" panose="020F0502020204030204" pitchFamily="34" charset="0"/>
              </a:rPr>
              <a:t>Do &amp; don’ts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9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303" y="1052736"/>
            <a:ext cx="7520940" cy="3579849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PPCT: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latin typeface="Calibri" panose="020F0502020204030204" pitchFamily="34" charset="0"/>
                <a:cs typeface="Arial" panose="020B0604020202020204" pitchFamily="34" charset="0"/>
              </a:rPr>
              <a:t>Evelina London Children’s Hospital, Guy’s and St Thomas’ NHS Foundation Trust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latin typeface="Calibri" panose="020F0502020204030204" pitchFamily="34" charset="0"/>
                <a:cs typeface="Arial" panose="020B0604020202020204" pitchFamily="34" charset="0"/>
              </a:rPr>
              <a:t>Great Ormond Street Hospital NHS Foundation Trust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latin typeface="Calibri" panose="020F0502020204030204" pitchFamily="34" charset="0"/>
                <a:cs typeface="Arial" panose="020B0604020202020204" pitchFamily="34" charset="0"/>
              </a:rPr>
              <a:t>Royal Marsden Hospital NHS Foundation Trust</a:t>
            </a:r>
          </a:p>
          <a:p>
            <a:pPr marL="0" indent="0"/>
            <a:r>
              <a:rPr lang="en-US" sz="1900" dirty="0">
                <a:latin typeface="Calibri" panose="020F0502020204030204" pitchFamily="34" charset="0"/>
                <a:cs typeface="Arial" panose="020B0604020202020204" pitchFamily="34" charset="0"/>
              </a:rPr>
              <a:t>(Cancer is now the biggest cause of premature death among CYP 5-14 years)</a:t>
            </a:r>
          </a:p>
          <a:p>
            <a:pPr marL="0" indent="0"/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Neonates: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latin typeface="Calibri" panose="020F0502020204030204" pitchFamily="34" charset="0"/>
                <a:cs typeface="Arial" panose="020B0604020202020204" pitchFamily="34" charset="0"/>
              </a:rPr>
              <a:t>Medway Maritime Hospital Level 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Ashford Level 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Margate Level 2 </a:t>
            </a:r>
            <a:endParaRPr lang="en-GB" sz="2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06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34C5E0-F881-43D4-A335-6EA1EEE6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7" y="188640"/>
            <a:ext cx="7947025" cy="1144588"/>
          </a:xfrm>
        </p:spPr>
        <p:txBody>
          <a:bodyPr/>
          <a:lstStyle/>
          <a:p>
            <a:pPr algn="ctr"/>
            <a:r>
              <a:rPr lang="en-GB" sz="4000" b="1" cap="none" dirty="0">
                <a:latin typeface="Calibri" panose="020F0502020204030204" pitchFamily="34" charset="0"/>
                <a:cs typeface="Arial" panose="020B0604020202020204" pitchFamily="34" charset="0"/>
              </a:rPr>
              <a:t>KENT &amp; MEDWAY 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1347" t="24870" r="12445" b="6120"/>
          <a:stretch/>
        </p:blipFill>
        <p:spPr bwMode="auto">
          <a:xfrm>
            <a:off x="184906" y="1333228"/>
            <a:ext cx="8774186" cy="46198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7964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cap="none" dirty="0">
                <a:latin typeface="Calibri" panose="020F0502020204030204" pitchFamily="34" charset="0"/>
                <a:cs typeface="Arial" panose="020B0604020202020204" pitchFamily="34" charset="0"/>
              </a:rPr>
              <a:t>Kent Integrated Data Set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914400"/>
            <a:ext cx="6999557" cy="40987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b="1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00B0F0"/>
                </a:solidFill>
                <a:latin typeface="Calibri" panose="020F0502020204030204" pitchFamily="34" charset="0"/>
              </a:rPr>
              <a:t>Cohort 1: living CYP with a LLC- </a:t>
            </a:r>
            <a:r>
              <a:rPr lang="en-GB" sz="1800" b="1" dirty="0">
                <a:solidFill>
                  <a:schemeClr val="accent2"/>
                </a:solidFill>
                <a:latin typeface="Calibri" panose="020F0502020204030204" pitchFamily="34" charset="0"/>
              </a:rPr>
              <a:t>1415</a:t>
            </a:r>
            <a:endParaRPr lang="en-GB" sz="18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C&amp;YP coded with a LLC during a hospital admission in Kent and Medway from April 6th 2014 to March 31st 2018 and who were alive as of March 31</a:t>
            </a:r>
            <a:r>
              <a:rPr lang="en-GB" sz="1800" baseline="30000" dirty="0">
                <a:latin typeface="Calibri" panose="020F0502020204030204" pitchFamily="34" charset="0"/>
              </a:rPr>
              <a:t>st</a:t>
            </a:r>
            <a:r>
              <a:rPr lang="en-GB" sz="1800" dirty="0">
                <a:latin typeface="Calibri" panose="020F0502020204030204" pitchFamily="34" charset="0"/>
              </a:rPr>
              <a:t> 2018.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0-3-month-olds excluded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00B0F0"/>
                </a:solidFill>
                <a:latin typeface="Calibri" panose="020F0502020204030204" pitchFamily="34" charset="0"/>
              </a:rPr>
              <a:t>Cohort 2: deceased CYP with a LLC- </a:t>
            </a:r>
            <a:r>
              <a:rPr lang="en-GB" sz="1800" b="1" dirty="0">
                <a:solidFill>
                  <a:schemeClr val="accent2"/>
                </a:solidFill>
                <a:latin typeface="Calibri" panose="020F0502020204030204" pitchFamily="34" charset="0"/>
              </a:rPr>
              <a:t>279</a:t>
            </a:r>
            <a:endParaRPr lang="en-GB" sz="18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C&amp;YP who died between January 1</a:t>
            </a:r>
            <a:r>
              <a:rPr lang="en-GB" sz="1800" baseline="30000" dirty="0">
                <a:latin typeface="Calibri" panose="020F0502020204030204" pitchFamily="34" charset="0"/>
              </a:rPr>
              <a:t>st</a:t>
            </a:r>
            <a:r>
              <a:rPr lang="en-GB" sz="1800" dirty="0">
                <a:latin typeface="Calibri" panose="020F0502020204030204" pitchFamily="34" charset="0"/>
              </a:rPr>
              <a:t> 2006 and December 31</a:t>
            </a:r>
            <a:r>
              <a:rPr lang="en-GB" sz="1800" baseline="30000" dirty="0">
                <a:latin typeface="Calibri" panose="020F0502020204030204" pitchFamily="34" charset="0"/>
              </a:rPr>
              <a:t>st</a:t>
            </a:r>
            <a:r>
              <a:rPr lang="en-GB" sz="1800" dirty="0">
                <a:latin typeface="Calibri" panose="020F0502020204030204" pitchFamily="34" charset="0"/>
              </a:rPr>
              <a:t> 2017 and had a LLC as a cause of death or contributing factor on the death certificate.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Primary Care Mortality Dataset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</a:rPr>
              <a:t>Kent residents only</a:t>
            </a:r>
          </a:p>
          <a:p>
            <a:endParaRPr lang="en-GB" sz="1650" dirty="0"/>
          </a:p>
          <a:p>
            <a:pPr marL="0" indent="0">
              <a:buNone/>
            </a:pPr>
            <a:endParaRPr lang="en-GB" sz="1650" dirty="0"/>
          </a:p>
        </p:txBody>
      </p:sp>
    </p:spTree>
    <p:extLst>
      <p:ext uri="{BB962C8B-B14F-4D97-AF65-F5344CB8AC3E}">
        <p14:creationId xmlns:p14="http://schemas.microsoft.com/office/powerpoint/2010/main" val="406669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</a:rPr>
              <a:t>Living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21" y="1700808"/>
            <a:ext cx="6999557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" b="1" dirty="0">
                <a:latin typeface="Calibri" panose="020F0502020204030204" pitchFamily="34" charset="0"/>
              </a:rPr>
              <a:t>Overall trend:</a:t>
            </a:r>
            <a:endParaRPr lang="en-GB" sz="16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5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13A2055-989C-4907-9394-D4AA04D1B5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243348"/>
              </p:ext>
            </p:extLst>
          </p:nvPr>
        </p:nvGraphicFramePr>
        <p:xfrm>
          <a:off x="1037161" y="2204864"/>
          <a:ext cx="6847207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228F4DA-FF47-4CDA-945E-3B82EE649BE4}"/>
              </a:ext>
            </a:extLst>
          </p:cNvPr>
          <p:cNvSpPr txBox="1"/>
          <p:nvPr/>
        </p:nvSpPr>
        <p:spPr>
          <a:xfrm>
            <a:off x="6732240" y="338121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580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BAAA6E-DE0A-4702-A810-6B06A3154D4A}"/>
              </a:ext>
            </a:extLst>
          </p:cNvPr>
          <p:cNvSpPr txBox="1"/>
          <p:nvPr/>
        </p:nvSpPr>
        <p:spPr>
          <a:xfrm>
            <a:off x="2267744" y="392841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426</a:t>
            </a:r>
          </a:p>
        </p:txBody>
      </p:sp>
    </p:spTree>
    <p:extLst>
      <p:ext uri="{BB962C8B-B14F-4D97-AF65-F5344CB8AC3E}">
        <p14:creationId xmlns:p14="http://schemas.microsoft.com/office/powerpoint/2010/main" val="249504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8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</a:rPr>
              <a:t>Living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21" y="1700808"/>
            <a:ext cx="6999557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" b="1" dirty="0">
                <a:latin typeface="Calibri" panose="020F0502020204030204" pitchFamily="34" charset="0"/>
              </a:rPr>
              <a:t>Prevalence by age</a:t>
            </a:r>
            <a:endParaRPr lang="en-GB" sz="16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5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2A70D4-3587-4BFA-A303-8AE5EC0B422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4" t="7566" b="8531"/>
          <a:stretch/>
        </p:blipFill>
        <p:spPr bwMode="auto">
          <a:xfrm>
            <a:off x="827584" y="1988840"/>
            <a:ext cx="7715200" cy="38884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547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</a:rPr>
              <a:t>Living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21" y="1700808"/>
            <a:ext cx="6999557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" b="1" dirty="0">
                <a:latin typeface="Calibri" panose="020F0502020204030204" pitchFamily="34" charset="0"/>
              </a:rPr>
              <a:t>Prevalence by age</a:t>
            </a:r>
            <a:endParaRPr lang="en-GB" sz="16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3CA18C-68A0-42BB-BB3F-9195A234FD2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" t="10431"/>
          <a:stretch/>
        </p:blipFill>
        <p:spPr bwMode="auto">
          <a:xfrm>
            <a:off x="1072221" y="2204864"/>
            <a:ext cx="7388211" cy="3600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828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3DA-1B48-4C57-AF01-C4A73E5F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</a:rPr>
              <a:t>Living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0715-53EF-477E-B83C-53EC0950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21" y="1700808"/>
            <a:ext cx="6999557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50" b="1" dirty="0">
                <a:latin typeface="Calibri" panose="020F0502020204030204" pitchFamily="34" charset="0"/>
              </a:rPr>
              <a:t>Prevalence by deprivation</a:t>
            </a:r>
            <a:endParaRPr lang="en-GB" sz="16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6A00DC-1E43-4232-9604-C91DA044170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7344816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209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910</TotalTime>
  <Words>576</Words>
  <Application>Microsoft Office PowerPoint</Application>
  <PresentationFormat>On-screen Show (4:3)</PresentationFormat>
  <Paragraphs>90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Wingdings</vt:lpstr>
      <vt:lpstr>Angles</vt:lpstr>
      <vt:lpstr>Kent and Medway Managed clinical network</vt:lpstr>
      <vt:lpstr>Kent and Medway MCN </vt:lpstr>
      <vt:lpstr>PowerPoint Presentation</vt:lpstr>
      <vt:lpstr>KENT &amp; MEDWAY </vt:lpstr>
      <vt:lpstr>Kent Integrated Data Set</vt:lpstr>
      <vt:lpstr>Living Cohort</vt:lpstr>
      <vt:lpstr>Living Cohort</vt:lpstr>
      <vt:lpstr>Living Cohort</vt:lpstr>
      <vt:lpstr>Living Cohort</vt:lpstr>
      <vt:lpstr>Deceased Cohort</vt:lpstr>
      <vt:lpstr>Deceased Cohort</vt:lpstr>
      <vt:lpstr>Recommendations </vt:lpstr>
      <vt:lpstr>Next Steps  </vt:lpstr>
      <vt:lpstr>TIPs </vt:lpstr>
    </vt:vector>
  </TitlesOfParts>
  <Company>Demelza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Managed clinical network project</dc:title>
  <dc:creator>User</dc:creator>
  <cp:lastModifiedBy>Abi Warren</cp:lastModifiedBy>
  <cp:revision>56</cp:revision>
  <cp:lastPrinted>2018-04-26T08:26:05Z</cp:lastPrinted>
  <dcterms:created xsi:type="dcterms:W3CDTF">2017-09-28T09:16:00Z</dcterms:created>
  <dcterms:modified xsi:type="dcterms:W3CDTF">2019-07-17T08:46:38Z</dcterms:modified>
</cp:coreProperties>
</file>